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9"/>
  </p:notesMasterIdLst>
  <p:handoutMasterIdLst>
    <p:handoutMasterId r:id="rId50"/>
  </p:handoutMasterIdLst>
  <p:sldIdLst>
    <p:sldId id="603" r:id="rId8"/>
    <p:sldId id="2340" r:id="rId9"/>
    <p:sldId id="739" r:id="rId10"/>
    <p:sldId id="2685" r:id="rId11"/>
    <p:sldId id="2714" r:id="rId12"/>
    <p:sldId id="2665" r:id="rId13"/>
    <p:sldId id="2676" r:id="rId14"/>
    <p:sldId id="2690" r:id="rId15"/>
    <p:sldId id="2633" r:id="rId16"/>
    <p:sldId id="2738" r:id="rId17"/>
    <p:sldId id="2746" r:id="rId18"/>
    <p:sldId id="2748" r:id="rId19"/>
    <p:sldId id="2739" r:id="rId20"/>
    <p:sldId id="2722" r:id="rId21"/>
    <p:sldId id="2713" r:id="rId22"/>
    <p:sldId id="2726" r:id="rId23"/>
    <p:sldId id="2727" r:id="rId24"/>
    <p:sldId id="2728" r:id="rId25"/>
    <p:sldId id="2729" r:id="rId26"/>
    <p:sldId id="2725" r:id="rId27"/>
    <p:sldId id="2730" r:id="rId28"/>
    <p:sldId id="2737" r:id="rId29"/>
    <p:sldId id="2718" r:id="rId30"/>
    <p:sldId id="2723" r:id="rId31"/>
    <p:sldId id="2716" r:id="rId32"/>
    <p:sldId id="2734" r:id="rId33"/>
    <p:sldId id="2733" r:id="rId34"/>
    <p:sldId id="2736" r:id="rId35"/>
    <p:sldId id="2735" r:id="rId36"/>
    <p:sldId id="2717" r:id="rId37"/>
    <p:sldId id="2731" r:id="rId38"/>
    <p:sldId id="2721" r:id="rId39"/>
    <p:sldId id="2720" r:id="rId40"/>
    <p:sldId id="2745" r:id="rId41"/>
    <p:sldId id="2740" r:id="rId42"/>
    <p:sldId id="2742" r:id="rId43"/>
    <p:sldId id="2741" r:id="rId44"/>
    <p:sldId id="2724" r:id="rId45"/>
    <p:sldId id="2743" r:id="rId46"/>
    <p:sldId id="2744" r:id="rId47"/>
    <p:sldId id="582" r:id="rId48"/>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66BA36"/>
    <a:srgbClr val="595757"/>
    <a:srgbClr val="1D1D1A"/>
    <a:srgbClr val="91A2BF"/>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6291" autoAdjust="0"/>
  </p:normalViewPr>
  <p:slideViewPr>
    <p:cSldViewPr snapToGrid="0" snapToObjects="1">
      <p:cViewPr varScale="1">
        <p:scale>
          <a:sx n="123" d="100"/>
          <a:sy n="123" d="100"/>
        </p:scale>
        <p:origin x="192" y="2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9/23/25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CA7035E8-2B66-AF4C-8DF0-286454FBF73B}"/>
              </a:ext>
            </a:extLst>
          </p:cNvPr>
          <p:cNvSpPr>
            <a:spLocks noGrp="1"/>
          </p:cNvSpPr>
          <p:nvPr>
            <p:ph type="title" hasCustomPrompt="1"/>
          </p:nvPr>
        </p:nvSpPr>
        <p:spPr>
          <a:xfrm>
            <a:off x="2824572" y="558414"/>
            <a:ext cx="8917148" cy="589190"/>
          </a:xfrm>
          <a:prstGeom prst="rect">
            <a:avLst/>
          </a:prstGeom>
        </p:spPr>
        <p:txBody>
          <a:bodyPr anchor="ctr"/>
          <a:lstStyle>
            <a:lvl1pPr algn="l">
              <a:defRPr sz="2800" b="1">
                <a:solidFill>
                  <a:srgbClr val="C00000"/>
                </a:solidFill>
                <a:latin typeface="Futura-Medium" panose="020B0602020204020303" pitchFamily="34" charset="-79"/>
                <a:cs typeface="Futura-Medium" panose="020B0602020204020303" pitchFamily="34" charset="-79"/>
              </a:defRPr>
            </a:lvl1pPr>
          </a:lstStyle>
          <a:p>
            <a:r>
              <a:rPr lang="zh-CN" altLang="en-US" dirty="0"/>
              <a:t>标题 </a:t>
            </a:r>
            <a:r>
              <a:rPr lang="en-US" altLang="zh-CN" dirty="0"/>
              <a:t>Title</a:t>
            </a:r>
            <a:endParaRPr lang="zh-CN" altLang="en-US" dirty="0"/>
          </a:p>
        </p:txBody>
      </p:sp>
      <p:cxnSp>
        <p:nvCxnSpPr>
          <p:cNvPr id="6" name="直线连接符 5">
            <a:extLst>
              <a:ext uri="{FF2B5EF4-FFF2-40B4-BE49-F238E27FC236}">
                <a16:creationId xmlns:a16="http://schemas.microsoft.com/office/drawing/2014/main" id="{7032F9E7-36EA-0D45-B099-848D511968A1}"/>
              </a:ext>
            </a:extLst>
          </p:cNvPr>
          <p:cNvCxnSpPr/>
          <p:nvPr userDrawn="1"/>
        </p:nvCxnSpPr>
        <p:spPr>
          <a:xfrm>
            <a:off x="6231808" y="1361884"/>
            <a:ext cx="0" cy="504000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02480A62-A2F4-B844-B7F6-5B5484967D01}"/>
              </a:ext>
            </a:extLst>
          </p:cNvPr>
          <p:cNvCxnSpPr>
            <a:cxnSpLocks/>
          </p:cNvCxnSpPr>
          <p:nvPr userDrawn="1"/>
        </p:nvCxnSpPr>
        <p:spPr>
          <a:xfrm>
            <a:off x="2475605" y="1361884"/>
            <a:ext cx="0" cy="504000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内容占位符 2">
            <a:extLst>
              <a:ext uri="{FF2B5EF4-FFF2-40B4-BE49-F238E27FC236}">
                <a16:creationId xmlns:a16="http://schemas.microsoft.com/office/drawing/2014/main" id="{977A4E99-40CB-1442-AD72-011991E3AE4C}"/>
              </a:ext>
            </a:extLst>
          </p:cNvPr>
          <p:cNvSpPr>
            <a:spLocks noGrp="1"/>
          </p:cNvSpPr>
          <p:nvPr>
            <p:ph sz="half" idx="10" hasCustomPrompt="1"/>
          </p:nvPr>
        </p:nvSpPr>
        <p:spPr>
          <a:xfrm>
            <a:off x="6419599" y="1257300"/>
            <a:ext cx="5322123" cy="5122039"/>
          </a:xfrm>
          <a:prstGeom prst="rect">
            <a:avLst/>
          </a:prstGeom>
          <a:noFill/>
        </p:spPr>
        <p:txBody>
          <a:bodyPr/>
          <a:lstStyle>
            <a:lvl1pPr marL="227013" marR="0" indent="-227013" algn="l" defTabSz="1219200" rtl="0" eaLnBrk="1" fontAlgn="base" latinLnBrk="1" hangingPunct="1">
              <a:lnSpc>
                <a:spcPct val="100000"/>
              </a:lnSpc>
              <a:spcBef>
                <a:spcPct val="20000"/>
              </a:spcBef>
              <a:spcAft>
                <a:spcPts val="400"/>
              </a:spcAft>
              <a:buClr>
                <a:srgbClr val="00B050"/>
              </a:buClr>
              <a:buFont typeface="Arial" pitchFamily="34" charset="0"/>
              <a:buChar char="•"/>
              <a:tabLst/>
              <a:defRPr lang="zh-CN" altLang="en-US" sz="1400" kern="1200" dirty="0">
                <a:solidFill>
                  <a:schemeClr val="tx1">
                    <a:lumMod val="75000"/>
                    <a:lumOff val="25000"/>
                  </a:schemeClr>
                </a:solidFill>
                <a:latin typeface="Gill Sans MT" panose="020B0502020104020203" pitchFamily="34" charset="0"/>
                <a:ea typeface="+mj-ea"/>
                <a:cs typeface="Futura-Medium" panose="020B0602020204020303" pitchFamily="34" charset="-79"/>
              </a:defRPr>
            </a:lvl1pPr>
            <a:lvl2pPr marL="227013" marR="0" indent="-227013" algn="l" defTabSz="1219200" rtl="0" eaLnBrk="1" fontAlgn="base" latinLnBrk="1" hangingPunct="1">
              <a:lnSpc>
                <a:spcPct val="100000"/>
              </a:lnSpc>
              <a:spcBef>
                <a:spcPct val="20000"/>
              </a:spcBef>
              <a:spcAft>
                <a:spcPts val="400"/>
              </a:spcAft>
              <a:buClr>
                <a:srgbClr val="00B050"/>
              </a:buClr>
              <a:buFont typeface="Arial" pitchFamily="34" charset="0"/>
              <a:buChar char="•"/>
              <a:tabLst/>
              <a:defRPr lang="zh-CN" altLang="en-US" sz="1400" kern="1200" dirty="0">
                <a:solidFill>
                  <a:schemeClr val="tx1">
                    <a:lumMod val="75000"/>
                    <a:lumOff val="25000"/>
                  </a:schemeClr>
                </a:solidFill>
                <a:latin typeface="Gill Sans MT" panose="020B0502020104020203" pitchFamily="34" charset="0"/>
                <a:ea typeface="+mj-ea"/>
                <a:cs typeface="Futura-Medium" panose="020B0602020204020303" pitchFamily="34" charset="-79"/>
              </a:defRPr>
            </a:lvl2pPr>
            <a:lvl3pPr marL="227013" marR="0" indent="-227013" algn="l" defTabSz="1219200" rtl="0" eaLnBrk="1" fontAlgn="base" latinLnBrk="1" hangingPunct="1">
              <a:lnSpc>
                <a:spcPct val="100000"/>
              </a:lnSpc>
              <a:spcBef>
                <a:spcPct val="20000"/>
              </a:spcBef>
              <a:spcAft>
                <a:spcPts val="400"/>
              </a:spcAft>
              <a:buClr>
                <a:srgbClr val="00B050"/>
              </a:buClr>
              <a:buFont typeface="Arial" pitchFamily="34" charset="0"/>
              <a:buChar char="•"/>
              <a:tabLst/>
              <a:defRPr lang="zh-CN" altLang="en-US" sz="1400" kern="1200" dirty="0">
                <a:solidFill>
                  <a:schemeClr val="tx1">
                    <a:lumMod val="75000"/>
                    <a:lumOff val="25000"/>
                  </a:schemeClr>
                </a:solidFill>
                <a:latin typeface="Gill Sans MT" panose="020B0502020104020203" pitchFamily="34" charset="0"/>
                <a:ea typeface="+mj-ea"/>
                <a:cs typeface="Futura-Medium" panose="020B0602020204020303" pitchFamily="34" charset="-79"/>
              </a:defRPr>
            </a:lvl3pPr>
            <a:lvl4pPr marL="358775" indent="-269875">
              <a:spcAft>
                <a:spcPts val="200"/>
              </a:spcAft>
              <a:tabLst/>
              <a:defRPr sz="1200">
                <a:solidFill>
                  <a:schemeClr val="tx1">
                    <a:lumMod val="75000"/>
                    <a:lumOff val="25000"/>
                  </a:schemeClr>
                </a:solidFill>
                <a:latin typeface="Gill Sans MT" panose="020B0502020104020203" pitchFamily="34" charset="0"/>
              </a:defRPr>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3"/>
            <a:r>
              <a:rPr lang="zh-CN" altLang="en-US" dirty="0"/>
              <a:t>第二级</a:t>
            </a:r>
          </a:p>
          <a:p>
            <a:pPr lvl="3"/>
            <a:r>
              <a:rPr lang="zh-CN" altLang="en-US" dirty="0"/>
              <a:t>第三级</a:t>
            </a:r>
          </a:p>
        </p:txBody>
      </p:sp>
    </p:spTree>
    <p:extLst>
      <p:ext uri="{BB962C8B-B14F-4D97-AF65-F5344CB8AC3E}">
        <p14:creationId xmlns:p14="http://schemas.microsoft.com/office/powerpoint/2010/main" val="254394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Medium" panose="020B0602020204020303" pitchFamily="34" charset="-79"/>
                <a:ea typeface="Microsoft YaHei" panose="020B0503020204020204" pitchFamily="34" charset="-122"/>
                <a:cs typeface="Futura-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254608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629050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Medium" panose="020B0602020204020303" pitchFamily="34" charset="-79"/>
                <a:ea typeface="Microsoft YaHei" panose="020B0503020204020204" pitchFamily="34" charset="-122"/>
                <a:cs typeface="Futura-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Medium" panose="020B0602020204020303" pitchFamily="34" charset="-79"/>
                <a:ea typeface="微软雅黑" pitchFamily="34" charset="-122"/>
                <a:cs typeface="Futura-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hyperlink" Target="https://chenzomi12.github.io/" TargetMode="Externa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3.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hyperlink" Target="https://chenzomi12.github.io/"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4.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Medium" panose="020B0602020204020303" pitchFamily="34" charset="-79"/>
              </a:rPr>
              <a:t>Course</a:t>
            </a:r>
            <a:r>
              <a:rPr lang="zh-CN" altLang="en-US" sz="1000" b="0" dirty="0">
                <a:solidFill>
                  <a:srgbClr val="374154"/>
                </a:solidFill>
                <a:latin typeface="Gill Sans MT" panose="020B0502020104020203" pitchFamily="34" charset="0"/>
                <a:ea typeface="+mj-ea"/>
                <a:cs typeface="Futura-Medium" panose="020B0602020204020303" pitchFamily="34" charset="-79"/>
              </a:rPr>
              <a:t> </a:t>
            </a:r>
            <a:r>
              <a:rPr lang="en-US" altLang="zh-CN" sz="1000" b="0" dirty="0">
                <a:solidFill>
                  <a:srgbClr val="C00000"/>
                </a:solidFill>
                <a:latin typeface="Gill Sans MT" panose="020B0502020104020203" pitchFamily="34" charset="0"/>
                <a:ea typeface="+mj-ea"/>
                <a:cs typeface="Futura-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2025/9/23</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lumMod val="50000"/>
                  <a:lumOff val="50000"/>
                </a:schemeClr>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hlinkClick r:id="rId11">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84" r:id="rId2"/>
    <p:sldLayoutId id="2147483963" r:id="rId3"/>
    <p:sldLayoutId id="2147483964" r:id="rId4"/>
    <p:sldLayoutId id="2147483975" r:id="rId5"/>
    <p:sldLayoutId id="2147483981" r:id="rId6"/>
    <p:sldLayoutId id="2147483982" r:id="rId7"/>
    <p:sldLayoutId id="214748398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2"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lumMod val="50000"/>
                  <a:lumOff val="50000"/>
                </a:schemeClr>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hlinkClick r:id="rId1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 id="2147483983"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lumMod val="50000"/>
                  <a:lumOff val="50000"/>
                </a:schemeClr>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lumMod val="50000"/>
                  <a:lumOff val="50000"/>
                </a:schemeClr>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Medium" panose="020B0602020204020303" pitchFamily="34" charset="-79"/>
              </a:rPr>
              <a:t>Course</a:t>
            </a:r>
            <a:r>
              <a:rPr lang="zh-CN" altLang="en-US" sz="1000" b="0" dirty="0">
                <a:solidFill>
                  <a:schemeClr val="bg1"/>
                </a:solidFill>
                <a:latin typeface="Gill Sans MT" panose="020B0502020104020203" pitchFamily="34" charset="0"/>
                <a:ea typeface="+mj-ea"/>
                <a:cs typeface="Futura-Medium" panose="020B0602020204020303" pitchFamily="34" charset="-79"/>
              </a:rPr>
              <a:t> </a:t>
            </a:r>
            <a:r>
              <a:rPr lang="en-US" altLang="zh-CN" sz="1000" b="0" dirty="0">
                <a:solidFill>
                  <a:schemeClr val="bg1"/>
                </a:solidFill>
                <a:latin typeface="Gill Sans MT" panose="020B0502020104020203" pitchFamily="34"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Medium" panose="020B0602020204020303" pitchFamily="34" charset="-79"/>
              </a:rPr>
              <a:t>Course</a:t>
            </a:r>
            <a:r>
              <a:rPr lang="zh-CN" altLang="en-US" sz="1000" b="0" dirty="0">
                <a:solidFill>
                  <a:srgbClr val="374154"/>
                </a:solidFill>
                <a:latin typeface="Gill Sans MT" panose="020B0502020104020203" pitchFamily="34" charset="0"/>
                <a:ea typeface="+mj-ea"/>
                <a:cs typeface="Futura-Medium" panose="020B0602020204020303" pitchFamily="34" charset="-79"/>
              </a:rPr>
              <a:t> </a:t>
            </a:r>
            <a:r>
              <a:rPr lang="en-US" altLang="zh-CN" sz="1000" b="0" dirty="0">
                <a:solidFill>
                  <a:srgbClr val="C00000"/>
                </a:solidFill>
                <a:latin typeface="Gill Sans MT" panose="020B0502020104020203" pitchFamily="34" charset="0"/>
                <a:ea typeface="+mj-ea"/>
                <a:cs typeface="Futura-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F428E92-67B5-D14D-9419-67C97B68A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393158"/>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4872" y="1024760"/>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0314" y="1062166"/>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3926224" y="923711"/>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800" kern="0" dirty="0">
                <a:solidFill>
                  <a:schemeClr val="bg1"/>
                </a:solidFill>
                <a:latin typeface="Gill Sans MT" panose="020B0502020104020203" pitchFamily="34" charset="0"/>
                <a:ea typeface="+mj-ea"/>
              </a:rPr>
              <a:t>大模型：分布式训练</a:t>
            </a: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795912" y="1883217"/>
            <a:ext cx="10604938" cy="3459963"/>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Futura-Medium" panose="020B0602020204020303" pitchFamily="34" charset="-79"/>
                <a:ea typeface="+mj-ea"/>
                <a:cs typeface="Futura-Medium" panose="020B0602020204020303" pitchFamily="34" charset="-79"/>
              </a:rPr>
              <a:t>流水并行原理</a:t>
            </a:r>
            <a:endParaRPr lang="en-US" altLang="zh-CN" sz="9600" kern="0" dirty="0">
              <a:solidFill>
                <a:schemeClr val="bg1"/>
              </a:solidFill>
              <a:latin typeface="Futura-Medium" panose="020B0602020204020303" pitchFamily="34" charset="-79"/>
              <a:ea typeface="+mj-ea"/>
              <a:cs typeface="Futura-Medium" panose="020B0602020204020303" pitchFamily="34" charset="-79"/>
            </a:endParaRPr>
          </a:p>
          <a:p>
            <a:r>
              <a:rPr lang="en-US" altLang="zh-CN" sz="9600" kern="0" dirty="0">
                <a:solidFill>
                  <a:schemeClr val="bg1"/>
                </a:solidFill>
                <a:latin typeface="Futura-Medium" panose="020B0602020204020303" pitchFamily="34" charset="-79"/>
                <a:ea typeface="+mj-ea"/>
                <a:cs typeface="Futura-Medium" panose="020B0602020204020303" pitchFamily="34" charset="-79"/>
              </a:rPr>
              <a:t>Pipeline</a:t>
            </a:r>
            <a:r>
              <a:rPr lang="zh-CN" altLang="en-US" sz="9600" kern="0" dirty="0">
                <a:solidFill>
                  <a:schemeClr val="bg1"/>
                </a:solidFill>
                <a:latin typeface="Futura-Medium" panose="020B0602020204020303" pitchFamily="34" charset="-79"/>
                <a:ea typeface="+mj-ea"/>
                <a:cs typeface="Futura-Medium" panose="020B0602020204020303" pitchFamily="34" charset="-79"/>
              </a:rPr>
              <a:t> </a:t>
            </a:r>
            <a:r>
              <a:rPr lang="en-US" altLang="zh-CN" sz="9600" kern="0" dirty="0">
                <a:solidFill>
                  <a:schemeClr val="bg1"/>
                </a:solidFill>
                <a:latin typeface="Futura-Medium" panose="020B0602020204020303" pitchFamily="34" charset="-79"/>
                <a:ea typeface="+mj-ea"/>
                <a:cs typeface="Futura-Medium" panose="020B0602020204020303" pitchFamily="34" charset="-79"/>
              </a:rPr>
              <a:t>Parallel</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F422709-5B2F-D34A-A671-5AAD1A30A9E9}"/>
              </a:ext>
            </a:extLst>
          </p:cNvPr>
          <p:cNvSpPr>
            <a:spLocks noGrp="1"/>
          </p:cNvSpPr>
          <p:nvPr>
            <p:ph type="title"/>
          </p:nvPr>
        </p:nvSpPr>
        <p:spPr/>
        <p:txBody>
          <a:bodyPr/>
          <a:lstStyle/>
          <a:p>
            <a:r>
              <a:rPr lang="zh-CN" altLang="en-US" dirty="0"/>
              <a:t>朴素流水线并行</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74231A1-E7AD-B842-A7B0-69056940F597}"/>
                  </a:ext>
                </a:extLst>
              </p:cNvPr>
              <p:cNvSpPr>
                <a:spLocks noGrp="1"/>
              </p:cNvSpPr>
              <p:nvPr>
                <p:ph sz="half" idx="1"/>
              </p:nvPr>
            </p:nvSpPr>
            <p:spPr/>
            <p:txBody>
              <a:bodyPr/>
              <a:lstStyle/>
              <a:p>
                <a:r>
                  <a:rPr lang="en-US" altLang="zh-CN" dirty="0"/>
                  <a:t>K</a:t>
                </a:r>
                <a:r>
                  <a:rPr lang="zh-CN" altLang="en-US" dirty="0"/>
                  <a:t> 为 </a:t>
                </a:r>
                <a:r>
                  <a:rPr lang="en-US" altLang="zh-CN" dirty="0"/>
                  <a:t>NPU</a:t>
                </a:r>
                <a:r>
                  <a:rPr lang="zh-CN" altLang="en-US" dirty="0"/>
                  <a:t> 数量，朴素流水线 </a:t>
                </a:r>
                <a:r>
                  <a:rPr lang="en-US" altLang="zh-CN" dirty="0"/>
                  <a:t>Bubble </a:t>
                </a:r>
                <a:r>
                  <a:rPr lang="zh-CN" altLang="en-US" dirty="0"/>
                  <a:t>时间为 </a:t>
                </a:r>
                <a14:m>
                  <m:oMath xmlns:m="http://schemas.openxmlformats.org/officeDocument/2006/math">
                    <m:r>
                      <a:rPr lang="zh-CN" altLang="en-US" b="0" i="1" dirty="0" smtClean="0">
                        <a:latin typeface="Cambria Math" panose="02040503050406030204" pitchFamily="18" charset="0"/>
                      </a:rPr>
                      <m:t>𝑂</m:t>
                    </m:r>
                    <m:d>
                      <m:dPr>
                        <m:ctrlPr>
                          <a:rPr lang="en-US" altLang="zh-CN" i="1" dirty="0">
                            <a:latin typeface="Cambria Math" panose="02040503050406030204" pitchFamily="18" charset="0"/>
                          </a:rPr>
                        </m:ctrlPr>
                      </m:dPr>
                      <m:e>
                        <m:f>
                          <m:fPr>
                            <m:type m:val="lin"/>
                            <m:ctrlPr>
                              <a:rPr lang="en-US" altLang="zh-CN" i="1" dirty="0" smtClean="0">
                                <a:latin typeface="Cambria Math" panose="02040503050406030204" pitchFamily="18" charset="0"/>
                              </a:rPr>
                            </m:ctrlPr>
                          </m:fPr>
                          <m:num>
                            <m:r>
                              <a:rPr lang="en-US" altLang="zh-CN" b="0" i="1" dirty="0">
                                <a:latin typeface="Cambria Math" panose="02040503050406030204" pitchFamily="18" charset="0"/>
                              </a:rPr>
                              <m:t>𝐾</m:t>
                            </m:r>
                            <m:r>
                              <a:rPr lang="en-US" altLang="zh-CN" b="0" i="1" dirty="0">
                                <a:latin typeface="Cambria Math" panose="02040503050406030204" pitchFamily="18" charset="0"/>
                              </a:rPr>
                              <m:t>−1</m:t>
                            </m:r>
                          </m:num>
                          <m:den>
                            <m:r>
                              <a:rPr lang="en-US" altLang="zh-CN" b="0" i="1" dirty="0">
                                <a:latin typeface="Cambria Math" panose="02040503050406030204" pitchFamily="18" charset="0"/>
                              </a:rPr>
                              <m:t>𝐾</m:t>
                            </m:r>
                          </m:den>
                        </m:f>
                      </m:e>
                    </m:d>
                  </m:oMath>
                </a14:m>
                <a:endParaRPr lang="en-US" altLang="zh-CN" dirty="0"/>
              </a:p>
              <a:p>
                <a:pPr marL="582006" lvl="1" indent="-342900">
                  <a:buFont typeface="+mj-lt"/>
                  <a:buAutoNum type="arabicPeriod"/>
                </a:pPr>
                <a:r>
                  <a:rPr lang="en-US" altLang="zh-CN" sz="1600" dirty="0"/>
                  <a:t>NPU</a:t>
                </a:r>
                <a:r>
                  <a:rPr lang="zh-CN" altLang="en-US" sz="1600" dirty="0"/>
                  <a:t> 数量越多时，空置比例接近 </a:t>
                </a:r>
                <a:r>
                  <a:rPr lang="en-US" altLang="zh-CN" sz="1600" dirty="0"/>
                  <a:t>1</a:t>
                </a:r>
                <a:r>
                  <a:rPr lang="zh-CN" altLang="en-US" sz="1600" dirty="0"/>
                  <a:t>，浪费计算资源；</a:t>
                </a:r>
                <a:endParaRPr lang="en-US" altLang="zh-CN" sz="1600" dirty="0"/>
              </a:p>
              <a:p>
                <a:pPr marL="582006" lvl="1" indent="-342900">
                  <a:buFont typeface="+mj-lt"/>
                  <a:buAutoNum type="arabicPeriod"/>
                </a:pPr>
                <a:r>
                  <a:rPr lang="zh-CN" altLang="en-US" sz="1600" dirty="0"/>
                  <a:t>通信和计算缺乏重叠 </a:t>
                </a:r>
                <a:r>
                  <a:rPr lang="en-US" altLang="zh-CN" sz="1600" dirty="0"/>
                  <a:t>overlap</a:t>
                </a:r>
                <a:r>
                  <a:rPr lang="zh-CN" altLang="en-US" sz="1600" dirty="0"/>
                  <a:t>，网络传输中间输出 </a:t>
                </a:r>
                <a:r>
                  <a:rPr lang="en-US" altLang="zh-CN" sz="1600" dirty="0"/>
                  <a:t>(FWD) </a:t>
                </a:r>
                <a:r>
                  <a:rPr lang="zh-CN" altLang="en-US" sz="1600" dirty="0"/>
                  <a:t>和梯度 </a:t>
                </a:r>
                <a:r>
                  <a:rPr lang="en-US" altLang="zh-CN" sz="1600" dirty="0"/>
                  <a:t>(BWD) </a:t>
                </a:r>
                <a:r>
                  <a:rPr lang="zh-CN" altLang="en-US" sz="1600" dirty="0"/>
                  <a:t>时，没有 </a:t>
                </a:r>
                <a:r>
                  <a:rPr lang="en-US" altLang="zh-CN" sz="1600" dirty="0"/>
                  <a:t>NPU </a:t>
                </a:r>
                <a:r>
                  <a:rPr lang="zh-CN" altLang="en-US" sz="1600" dirty="0"/>
                  <a:t>执行计算；</a:t>
                </a:r>
                <a:endParaRPr lang="en-US" altLang="zh-CN" sz="1600" dirty="0"/>
              </a:p>
              <a:p>
                <a:pPr marL="582006" lvl="1" indent="-342900">
                  <a:buFont typeface="+mj-lt"/>
                  <a:buAutoNum type="arabicPeriod"/>
                </a:pPr>
                <a:r>
                  <a:rPr lang="zh-CN" altLang="en-US" sz="1600" dirty="0"/>
                  <a:t>消耗大量内存，先执行 </a:t>
                </a:r>
                <a:r>
                  <a:rPr lang="en-US" altLang="zh-CN" sz="1600" dirty="0"/>
                  <a:t>Forward</a:t>
                </a:r>
                <a:r>
                  <a:rPr lang="zh-CN" altLang="en-US" sz="1600" dirty="0"/>
                  <a:t> 的 </a:t>
                </a:r>
                <a:r>
                  <a:rPr lang="en-US" altLang="zh-CN" sz="1600" dirty="0"/>
                  <a:t>NPU</a:t>
                </a:r>
                <a:r>
                  <a:rPr lang="zh-CN" altLang="en-US" sz="1600" dirty="0"/>
                  <a:t> 将保留整个 </a:t>
                </a:r>
                <a:r>
                  <a:rPr lang="en-US" altLang="zh-CN" sz="1600" dirty="0"/>
                  <a:t>batch</a:t>
                </a:r>
                <a:r>
                  <a:rPr lang="zh-CN" altLang="en-US" sz="1600" dirty="0"/>
                  <a:t> 的缓存激活，直到优化器更新 </a:t>
                </a:r>
                <a:r>
                  <a:rPr lang="en-US" altLang="zh-CN" sz="1600" dirty="0"/>
                  <a:t>Update</a:t>
                </a:r>
                <a:r>
                  <a:rPr lang="zh-CN" altLang="en-US" sz="1600" dirty="0"/>
                  <a:t>。</a:t>
                </a:r>
                <a:endParaRPr lang="en-US" altLang="zh-CN" sz="1600" dirty="0"/>
              </a:p>
            </p:txBody>
          </p:sp>
        </mc:Choice>
        <mc:Fallback xmlns="">
          <p:sp>
            <p:nvSpPr>
              <p:cNvPr id="4" name="内容占位符 3">
                <a:extLst>
                  <a:ext uri="{FF2B5EF4-FFF2-40B4-BE49-F238E27FC236}">
                    <a16:creationId xmlns:a16="http://schemas.microsoft.com/office/drawing/2014/main" id="{074231A1-E7AD-B842-A7B0-69056940F597}"/>
                  </a:ext>
                </a:extLst>
              </p:cNvPr>
              <p:cNvSpPr>
                <a:spLocks noGrp="1" noRot="1" noChangeAspect="1" noMove="1" noResize="1" noEditPoints="1" noAdjustHandles="1" noChangeArrowheads="1" noChangeShapeType="1" noTextEdit="1"/>
              </p:cNvSpPr>
              <p:nvPr>
                <p:ph sz="half" idx="1"/>
              </p:nvPr>
            </p:nvSpPr>
            <p:spPr>
              <a:blipFill>
                <a:blip r:embed="rId2"/>
                <a:stretch>
                  <a:fillRect l="-347" t="-736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23DA7F3-4A1D-944F-A10C-6922E5AC3D74}"/>
              </a:ext>
            </a:extLst>
          </p:cNvPr>
          <p:cNvPicPr>
            <a:picLocks noChangeAspect="1"/>
          </p:cNvPicPr>
          <p:nvPr/>
        </p:nvPicPr>
        <p:blipFill rotWithShape="1">
          <a:blip r:embed="rId3"/>
          <a:srcRect l="1127" t="1909" r="1658" b="6199"/>
          <a:stretch/>
        </p:blipFill>
        <p:spPr>
          <a:xfrm>
            <a:off x="1290942" y="3756083"/>
            <a:ext cx="9614877" cy="2543503"/>
          </a:xfrm>
          <a:prstGeom prst="rect">
            <a:avLst/>
          </a:prstGeom>
        </p:spPr>
      </p:pic>
    </p:spTree>
    <p:extLst>
      <p:ext uri="{BB962C8B-B14F-4D97-AF65-F5344CB8AC3E}">
        <p14:creationId xmlns:p14="http://schemas.microsoft.com/office/powerpoint/2010/main" val="172458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F4947A-70F3-DB59-514A-2D4C0ECE64D1}"/>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B03A0809-DBF5-4E08-7D87-3ED7C0625CEC}"/>
              </a:ext>
            </a:extLst>
          </p:cNvPr>
          <p:cNvPicPr>
            <a:picLocks noChangeAspect="1"/>
          </p:cNvPicPr>
          <p:nvPr/>
        </p:nvPicPr>
        <p:blipFill rotWithShape="1">
          <a:blip r:embed="rId2"/>
          <a:srcRect l="34640" b="59260"/>
          <a:stretch/>
        </p:blipFill>
        <p:spPr>
          <a:xfrm>
            <a:off x="3636817" y="2242583"/>
            <a:ext cx="8167642" cy="2370982"/>
          </a:xfrm>
          <a:prstGeom prst="rect">
            <a:avLst/>
          </a:prstGeom>
        </p:spPr>
      </p:pic>
      <p:pic>
        <p:nvPicPr>
          <p:cNvPr id="7" name="图片 6">
            <a:extLst>
              <a:ext uri="{FF2B5EF4-FFF2-40B4-BE49-F238E27FC236}">
                <a16:creationId xmlns:a16="http://schemas.microsoft.com/office/drawing/2014/main" id="{77E3323F-8CFC-8880-8D86-00EA6831C910}"/>
              </a:ext>
            </a:extLst>
          </p:cNvPr>
          <p:cNvPicPr>
            <a:picLocks noChangeAspect="1"/>
          </p:cNvPicPr>
          <p:nvPr/>
        </p:nvPicPr>
        <p:blipFill rotWithShape="1">
          <a:blip r:embed="rId2"/>
          <a:srcRect r="64380" b="10012"/>
          <a:stretch/>
        </p:blipFill>
        <p:spPr>
          <a:xfrm>
            <a:off x="513330" y="1712875"/>
            <a:ext cx="2915670" cy="3430398"/>
          </a:xfrm>
          <a:prstGeom prst="rect">
            <a:avLst/>
          </a:prstGeom>
        </p:spPr>
      </p:pic>
      <p:sp>
        <p:nvSpPr>
          <p:cNvPr id="9" name="文本框 8">
            <a:extLst>
              <a:ext uri="{FF2B5EF4-FFF2-40B4-BE49-F238E27FC236}">
                <a16:creationId xmlns:a16="http://schemas.microsoft.com/office/drawing/2014/main" id="{D70BE062-A458-BC8C-E86D-F054F4C2DB2C}"/>
              </a:ext>
            </a:extLst>
          </p:cNvPr>
          <p:cNvSpPr txBox="1"/>
          <p:nvPr/>
        </p:nvSpPr>
        <p:spPr>
          <a:xfrm>
            <a:off x="1309254" y="5143273"/>
            <a:ext cx="2119746" cy="400110"/>
          </a:xfrm>
          <a:prstGeom prst="rect">
            <a:avLst/>
          </a:prstGeom>
          <a:noFill/>
        </p:spPr>
        <p:txBody>
          <a:bodyPr wrap="square">
            <a:spAutoFit/>
          </a:bodyPr>
          <a:lstStyle/>
          <a:p>
            <a:pPr algn="ctr"/>
            <a:r>
              <a:rPr lang="en-US" altLang="zh-CN" sz="2000" b="1" dirty="0">
                <a:latin typeface="Lexend" pitchFamily="2" charset="0"/>
              </a:rPr>
              <a:t>(a)</a:t>
            </a:r>
            <a:endParaRPr lang="zh-CN" altLang="en-US" sz="2000" dirty="0">
              <a:latin typeface="Lexend" pitchFamily="2" charset="0"/>
            </a:endParaRPr>
          </a:p>
        </p:txBody>
      </p:sp>
      <p:sp>
        <p:nvSpPr>
          <p:cNvPr id="10" name="文本框 9">
            <a:extLst>
              <a:ext uri="{FF2B5EF4-FFF2-40B4-BE49-F238E27FC236}">
                <a16:creationId xmlns:a16="http://schemas.microsoft.com/office/drawing/2014/main" id="{FDEFD037-0453-E668-8768-E5F6708DBC67}"/>
              </a:ext>
            </a:extLst>
          </p:cNvPr>
          <p:cNvSpPr txBox="1"/>
          <p:nvPr/>
        </p:nvSpPr>
        <p:spPr>
          <a:xfrm>
            <a:off x="5973690" y="5143273"/>
            <a:ext cx="2119746" cy="400110"/>
          </a:xfrm>
          <a:prstGeom prst="rect">
            <a:avLst/>
          </a:prstGeom>
          <a:noFill/>
        </p:spPr>
        <p:txBody>
          <a:bodyPr wrap="square">
            <a:spAutoFit/>
          </a:bodyPr>
          <a:lstStyle/>
          <a:p>
            <a:pPr algn="ctr"/>
            <a:r>
              <a:rPr lang="en-US" altLang="zh-CN" sz="2000" b="1" dirty="0">
                <a:latin typeface="Lexend" pitchFamily="2" charset="0"/>
              </a:rPr>
              <a:t>(b)</a:t>
            </a:r>
            <a:endParaRPr lang="zh-CN" altLang="en-US" sz="2000" dirty="0">
              <a:latin typeface="Lexend" pitchFamily="2" charset="0"/>
            </a:endParaRPr>
          </a:p>
        </p:txBody>
      </p:sp>
      <p:cxnSp>
        <p:nvCxnSpPr>
          <p:cNvPr id="12" name="直线连接符 11">
            <a:extLst>
              <a:ext uri="{FF2B5EF4-FFF2-40B4-BE49-F238E27FC236}">
                <a16:creationId xmlns:a16="http://schemas.microsoft.com/office/drawing/2014/main" id="{92A2D63F-8756-D2FE-0199-E1564412C179}"/>
              </a:ext>
            </a:extLst>
          </p:cNvPr>
          <p:cNvCxnSpPr/>
          <p:nvPr/>
        </p:nvCxnSpPr>
        <p:spPr>
          <a:xfrm>
            <a:off x="3709555" y="2036618"/>
            <a:ext cx="0" cy="2919846"/>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346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F4947A-70F3-DB59-514A-2D4C0ECE64D1}"/>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B03A0809-DBF5-4E08-7D87-3ED7C0625CEC}"/>
              </a:ext>
            </a:extLst>
          </p:cNvPr>
          <p:cNvPicPr>
            <a:picLocks noChangeAspect="1"/>
          </p:cNvPicPr>
          <p:nvPr/>
        </p:nvPicPr>
        <p:blipFill rotWithShape="1">
          <a:blip r:embed="rId2"/>
          <a:srcRect l="34640" b="59260"/>
          <a:stretch/>
        </p:blipFill>
        <p:spPr>
          <a:xfrm>
            <a:off x="3636817" y="2242583"/>
            <a:ext cx="8167642" cy="2370982"/>
          </a:xfrm>
          <a:prstGeom prst="rect">
            <a:avLst/>
          </a:prstGeom>
        </p:spPr>
      </p:pic>
      <p:pic>
        <p:nvPicPr>
          <p:cNvPr id="7" name="图片 6">
            <a:extLst>
              <a:ext uri="{FF2B5EF4-FFF2-40B4-BE49-F238E27FC236}">
                <a16:creationId xmlns:a16="http://schemas.microsoft.com/office/drawing/2014/main" id="{77E3323F-8CFC-8880-8D86-00EA6831C910}"/>
              </a:ext>
            </a:extLst>
          </p:cNvPr>
          <p:cNvPicPr>
            <a:picLocks noChangeAspect="1"/>
          </p:cNvPicPr>
          <p:nvPr/>
        </p:nvPicPr>
        <p:blipFill rotWithShape="1">
          <a:blip r:embed="rId2"/>
          <a:srcRect r="64380" b="10012"/>
          <a:stretch/>
        </p:blipFill>
        <p:spPr>
          <a:xfrm>
            <a:off x="513330" y="1712875"/>
            <a:ext cx="2915670" cy="3430398"/>
          </a:xfrm>
          <a:prstGeom prst="rect">
            <a:avLst/>
          </a:prstGeom>
        </p:spPr>
      </p:pic>
      <p:sp>
        <p:nvSpPr>
          <p:cNvPr id="9" name="文本框 8">
            <a:extLst>
              <a:ext uri="{FF2B5EF4-FFF2-40B4-BE49-F238E27FC236}">
                <a16:creationId xmlns:a16="http://schemas.microsoft.com/office/drawing/2014/main" id="{D70BE062-A458-BC8C-E86D-F054F4C2DB2C}"/>
              </a:ext>
            </a:extLst>
          </p:cNvPr>
          <p:cNvSpPr txBox="1"/>
          <p:nvPr/>
        </p:nvSpPr>
        <p:spPr>
          <a:xfrm>
            <a:off x="1309254" y="5143273"/>
            <a:ext cx="2119746" cy="400110"/>
          </a:xfrm>
          <a:prstGeom prst="rect">
            <a:avLst/>
          </a:prstGeom>
          <a:noFill/>
        </p:spPr>
        <p:txBody>
          <a:bodyPr wrap="square">
            <a:spAutoFit/>
          </a:bodyPr>
          <a:lstStyle/>
          <a:p>
            <a:pPr algn="ctr"/>
            <a:r>
              <a:rPr lang="en-US" altLang="zh-CN" sz="2000" b="1" dirty="0">
                <a:latin typeface="Lexend" pitchFamily="2" charset="0"/>
              </a:rPr>
              <a:t>(a)</a:t>
            </a:r>
            <a:endParaRPr lang="zh-CN" altLang="en-US" sz="2000" dirty="0">
              <a:latin typeface="Lexend" pitchFamily="2" charset="0"/>
            </a:endParaRPr>
          </a:p>
        </p:txBody>
      </p:sp>
      <p:sp>
        <p:nvSpPr>
          <p:cNvPr id="10" name="文本框 9">
            <a:extLst>
              <a:ext uri="{FF2B5EF4-FFF2-40B4-BE49-F238E27FC236}">
                <a16:creationId xmlns:a16="http://schemas.microsoft.com/office/drawing/2014/main" id="{FDEFD037-0453-E668-8768-E5F6708DBC67}"/>
              </a:ext>
            </a:extLst>
          </p:cNvPr>
          <p:cNvSpPr txBox="1"/>
          <p:nvPr/>
        </p:nvSpPr>
        <p:spPr>
          <a:xfrm>
            <a:off x="6243856" y="5143273"/>
            <a:ext cx="2119746" cy="400110"/>
          </a:xfrm>
          <a:prstGeom prst="rect">
            <a:avLst/>
          </a:prstGeom>
          <a:noFill/>
        </p:spPr>
        <p:txBody>
          <a:bodyPr wrap="square">
            <a:spAutoFit/>
          </a:bodyPr>
          <a:lstStyle/>
          <a:p>
            <a:pPr algn="ctr"/>
            <a:r>
              <a:rPr lang="en-US" altLang="zh-CN" sz="2000" b="1" dirty="0">
                <a:latin typeface="Lexend" pitchFamily="2" charset="0"/>
              </a:rPr>
              <a:t>(b)</a:t>
            </a:r>
            <a:endParaRPr lang="zh-CN" altLang="en-US" sz="2000" dirty="0">
              <a:latin typeface="Lexend" pitchFamily="2" charset="0"/>
            </a:endParaRPr>
          </a:p>
        </p:txBody>
      </p:sp>
      <p:cxnSp>
        <p:nvCxnSpPr>
          <p:cNvPr id="12" name="直线连接符 11">
            <a:extLst>
              <a:ext uri="{FF2B5EF4-FFF2-40B4-BE49-F238E27FC236}">
                <a16:creationId xmlns:a16="http://schemas.microsoft.com/office/drawing/2014/main" id="{92A2D63F-8756-D2FE-0199-E1564412C179}"/>
              </a:ext>
            </a:extLst>
          </p:cNvPr>
          <p:cNvCxnSpPr/>
          <p:nvPr/>
        </p:nvCxnSpPr>
        <p:spPr>
          <a:xfrm>
            <a:off x="3709555" y="2036618"/>
            <a:ext cx="0" cy="2919846"/>
          </a:xfrm>
          <a:prstGeom prst="line">
            <a:avLst/>
          </a:prstGeom>
          <a:ln w="285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F56085F-0FE3-A110-9E0C-E822C2DBD27A}"/>
              </a:ext>
            </a:extLst>
          </p:cNvPr>
          <p:cNvPicPr>
            <a:picLocks noChangeAspect="1"/>
          </p:cNvPicPr>
          <p:nvPr/>
        </p:nvPicPr>
        <p:blipFill rotWithShape="1">
          <a:blip r:embed="rId2"/>
          <a:srcRect l="36511" t="47417" b="12682"/>
          <a:stretch/>
        </p:blipFill>
        <p:spPr>
          <a:xfrm>
            <a:off x="3911782" y="2337952"/>
            <a:ext cx="8100494" cy="2370981"/>
          </a:xfrm>
          <a:prstGeom prst="rect">
            <a:avLst/>
          </a:prstGeom>
        </p:spPr>
      </p:pic>
    </p:spTree>
    <p:extLst>
      <p:ext uri="{BB962C8B-B14F-4D97-AF65-F5344CB8AC3E}">
        <p14:creationId xmlns:p14="http://schemas.microsoft.com/office/powerpoint/2010/main" val="408197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E34FD3-ADEF-244D-BDC8-9A473A31924F}"/>
              </a:ext>
            </a:extLst>
          </p:cNvPr>
          <p:cNvSpPr>
            <a:spLocks noGrp="1"/>
          </p:cNvSpPr>
          <p:nvPr>
            <p:ph sz="half" idx="1"/>
          </p:nvPr>
        </p:nvSpPr>
        <p:spPr/>
        <p:txBody>
          <a:bodyPr>
            <a:normAutofit/>
          </a:bodyPr>
          <a:lstStyle/>
          <a:p>
            <a:r>
              <a:rPr lang="en-US" altLang="zh-CN" dirty="0"/>
              <a:t>03</a:t>
            </a:r>
            <a:r>
              <a:rPr lang="zh-CN" altLang="en-US" dirty="0"/>
              <a:t> </a:t>
            </a:r>
            <a:r>
              <a:rPr lang="en-US" altLang="zh-CN" dirty="0"/>
              <a:t>Megatron-LM</a:t>
            </a:r>
            <a:r>
              <a:rPr lang="zh-CN" altLang="en-US" dirty="0"/>
              <a:t> </a:t>
            </a:r>
            <a:endParaRPr lang="en-US" altLang="zh-CN" dirty="0"/>
          </a:p>
          <a:p>
            <a:r>
              <a:rPr lang="zh-CN" altLang="en-US" dirty="0"/>
              <a:t>流水并行 </a:t>
            </a:r>
            <a:r>
              <a:rPr lang="en-US" altLang="zh-CN" dirty="0"/>
              <a:t>Gpipe</a:t>
            </a:r>
            <a:endParaRPr lang="zh-CN" altLang="en-US" dirty="0"/>
          </a:p>
        </p:txBody>
      </p:sp>
    </p:spTree>
    <p:extLst>
      <p:ext uri="{BB962C8B-B14F-4D97-AF65-F5344CB8AC3E}">
        <p14:creationId xmlns:p14="http://schemas.microsoft.com/office/powerpoint/2010/main" val="3265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C79DCA7-759C-894F-B13C-85E81F617E2D}"/>
              </a:ext>
            </a:extLst>
          </p:cNvPr>
          <p:cNvPicPr>
            <a:picLocks noChangeAspect="1"/>
          </p:cNvPicPr>
          <p:nvPr/>
        </p:nvPicPr>
        <p:blipFill>
          <a:blip r:embed="rId2"/>
          <a:stretch>
            <a:fillRect/>
          </a:stretch>
        </p:blipFill>
        <p:spPr>
          <a:xfrm>
            <a:off x="601608" y="3284426"/>
            <a:ext cx="10985500" cy="3162300"/>
          </a:xfrm>
          <a:prstGeom prst="rect">
            <a:avLst/>
          </a:prstGeom>
        </p:spPr>
      </p:pic>
      <p:sp>
        <p:nvSpPr>
          <p:cNvPr id="4" name="标题 3">
            <a:extLst>
              <a:ext uri="{FF2B5EF4-FFF2-40B4-BE49-F238E27FC236}">
                <a16:creationId xmlns:a16="http://schemas.microsoft.com/office/drawing/2014/main" id="{CB6AE747-15EF-5749-B717-26D195249DE7}"/>
              </a:ext>
            </a:extLst>
          </p:cNvPr>
          <p:cNvSpPr>
            <a:spLocks noGrp="1"/>
          </p:cNvSpPr>
          <p:nvPr>
            <p:ph type="title"/>
          </p:nvPr>
        </p:nvSpPr>
        <p:spPr/>
        <p:txBody>
          <a:bodyPr/>
          <a:lstStyle/>
          <a:p>
            <a:r>
              <a:rPr lang="en-US" altLang="zh-CN" dirty="0"/>
              <a:t>Gpipe,</a:t>
            </a:r>
            <a:r>
              <a:rPr lang="zh-CN" altLang="en-US" dirty="0"/>
              <a:t> </a:t>
            </a:r>
            <a:r>
              <a:rPr lang="en-US" altLang="zh-CN" dirty="0"/>
              <a:t>also</a:t>
            </a:r>
            <a:r>
              <a:rPr lang="zh-CN" altLang="en-US" dirty="0"/>
              <a:t> </a:t>
            </a:r>
            <a:r>
              <a:rPr lang="en-US" altLang="zh-CN" dirty="0"/>
              <a:t>named</a:t>
            </a:r>
            <a:r>
              <a:rPr lang="zh-CN" altLang="en-US" dirty="0"/>
              <a:t> </a:t>
            </a:r>
            <a:r>
              <a:rPr lang="en-US" altLang="zh-CN" dirty="0"/>
              <a:t>Fill-Drain</a:t>
            </a:r>
            <a:endParaRPr lang="zh-CN" altLang="en-US" dirty="0"/>
          </a:p>
        </p:txBody>
      </p:sp>
      <p:sp>
        <p:nvSpPr>
          <p:cNvPr id="5" name="内容占位符 4">
            <a:extLst>
              <a:ext uri="{FF2B5EF4-FFF2-40B4-BE49-F238E27FC236}">
                <a16:creationId xmlns:a16="http://schemas.microsoft.com/office/drawing/2014/main" id="{4CAFBD51-DF96-E94D-81E2-41C53F857F72}"/>
              </a:ext>
            </a:extLst>
          </p:cNvPr>
          <p:cNvSpPr>
            <a:spLocks noGrp="1"/>
          </p:cNvSpPr>
          <p:nvPr>
            <p:ph sz="half" idx="1"/>
          </p:nvPr>
        </p:nvSpPr>
        <p:spPr/>
        <p:txBody>
          <a:bodyPr/>
          <a:lstStyle/>
          <a:p>
            <a:r>
              <a:rPr lang="zh-CN" altLang="en-US" sz="1800" b="1" dirty="0"/>
              <a:t>总体：</a:t>
            </a:r>
            <a:r>
              <a:rPr lang="zh-CN" altLang="en-US" sz="1800" dirty="0"/>
              <a:t>先前向流水，再反向流水。将 </a:t>
            </a:r>
            <a:r>
              <a:rPr lang="en-US" altLang="zh-CN" sz="1800" dirty="0"/>
              <a:t>Transformer</a:t>
            </a:r>
            <a:r>
              <a:rPr lang="zh-CN" altLang="en-US" sz="1800" dirty="0"/>
              <a:t> 按层切分 </a:t>
            </a:r>
            <a:r>
              <a:rPr lang="en-US" altLang="zh-CN" sz="1800" dirty="0"/>
              <a:t>NPU1-4</a:t>
            </a:r>
            <a:r>
              <a:rPr lang="zh-CN" altLang="en-US" sz="1800" dirty="0"/>
              <a:t>，一个 </a:t>
            </a:r>
            <a:r>
              <a:rPr lang="en-US" altLang="zh-CN" sz="1800" dirty="0"/>
              <a:t>batch</a:t>
            </a:r>
            <a:r>
              <a:rPr lang="zh-CN" altLang="en-US" sz="1800" dirty="0"/>
              <a:t> </a:t>
            </a:r>
            <a:r>
              <a:rPr lang="en-US" altLang="zh-CN" sz="1800" dirty="0"/>
              <a:t>size </a:t>
            </a:r>
            <a:r>
              <a:rPr lang="zh-CN" altLang="en-US" sz="1800" dirty="0"/>
              <a:t>切分 </a:t>
            </a:r>
            <a:r>
              <a:rPr lang="en-US" altLang="zh-CN" sz="1800" dirty="0"/>
              <a:t>8 </a:t>
            </a:r>
            <a:r>
              <a:rPr lang="zh-CN" altLang="en-US" sz="1800" dirty="0"/>
              <a:t>个 </a:t>
            </a:r>
            <a:r>
              <a:rPr lang="en-US" altLang="zh-CN" sz="1800" dirty="0"/>
              <a:t>micro-batch</a:t>
            </a:r>
            <a:r>
              <a:rPr lang="zh-CN" altLang="en-US" sz="1800" dirty="0"/>
              <a:t>。</a:t>
            </a:r>
            <a:endParaRPr lang="en-US" altLang="zh-CN" sz="1800" dirty="0"/>
          </a:p>
          <a:p>
            <a:r>
              <a:rPr lang="zh-CN" altLang="en-US" sz="1800" b="1" dirty="0"/>
              <a:t>前向：</a:t>
            </a:r>
            <a:r>
              <a:rPr lang="zh-CN" altLang="en-US" sz="1800" dirty="0"/>
              <a:t>每 </a:t>
            </a:r>
            <a:r>
              <a:rPr lang="en-US" altLang="zh-CN" sz="1800" dirty="0"/>
              <a:t>micro-batch </a:t>
            </a:r>
            <a:r>
              <a:rPr lang="zh-CN" altLang="en-US" sz="1800" dirty="0"/>
              <a:t>从 </a:t>
            </a:r>
            <a:r>
              <a:rPr lang="en-US" altLang="zh-CN" sz="1800" dirty="0"/>
              <a:t>NPU 1 </a:t>
            </a:r>
            <a:r>
              <a:rPr lang="zh-CN" altLang="en-US" sz="1800" dirty="0"/>
              <a:t>流向 </a:t>
            </a:r>
            <a:r>
              <a:rPr lang="en-US" altLang="zh-CN" sz="1800" dirty="0"/>
              <a:t>NPU4</a:t>
            </a:r>
            <a:r>
              <a:rPr lang="zh-CN" altLang="en-US" sz="1800" dirty="0"/>
              <a:t>；</a:t>
            </a:r>
            <a:r>
              <a:rPr lang="en-US" altLang="zh-CN" sz="1800" dirty="0"/>
              <a:t>….</a:t>
            </a:r>
          </a:p>
          <a:p>
            <a:r>
              <a:rPr lang="zh-CN" altLang="en-US" sz="1800" b="1" dirty="0"/>
              <a:t>反向：</a:t>
            </a:r>
            <a:r>
              <a:rPr lang="en-US" altLang="zh-CN" sz="1800" dirty="0"/>
              <a:t>NPU4 </a:t>
            </a:r>
            <a:r>
              <a:rPr lang="zh-CN" altLang="en-US" sz="1800" dirty="0"/>
              <a:t>计算 </a:t>
            </a:r>
            <a:r>
              <a:rPr lang="en-US" altLang="zh-CN" sz="1800" dirty="0"/>
              <a:t>batch1</a:t>
            </a:r>
            <a:r>
              <a:rPr lang="zh-CN" altLang="en-US" sz="1800" dirty="0"/>
              <a:t> 梯度并更新对应层参数，梯度传向 </a:t>
            </a:r>
            <a:r>
              <a:rPr lang="en-US" altLang="zh-CN" sz="1800" dirty="0"/>
              <a:t>NPU3</a:t>
            </a:r>
            <a:r>
              <a:rPr lang="zh-CN" altLang="en-US" sz="1800" dirty="0"/>
              <a:t>；</a:t>
            </a:r>
            <a:r>
              <a:rPr lang="en-US" altLang="zh-CN" sz="1800" dirty="0"/>
              <a:t>….</a:t>
            </a:r>
            <a:endParaRPr lang="zh-CN" altLang="en-US" sz="1800" dirty="0"/>
          </a:p>
        </p:txBody>
      </p:sp>
    </p:spTree>
    <p:extLst>
      <p:ext uri="{BB962C8B-B14F-4D97-AF65-F5344CB8AC3E}">
        <p14:creationId xmlns:p14="http://schemas.microsoft.com/office/powerpoint/2010/main" val="217610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1A12814-EDF7-414F-9F5F-3E03B67758B2}"/>
              </a:ext>
            </a:extLst>
          </p:cNvPr>
          <p:cNvSpPr>
            <a:spLocks noGrp="1"/>
          </p:cNvSpPr>
          <p:nvPr>
            <p:ph type="title"/>
          </p:nvPr>
        </p:nvSpPr>
        <p:spPr/>
        <p:txBody>
          <a:bodyPr/>
          <a:lstStyle/>
          <a:p>
            <a:r>
              <a:rPr lang="en-US" altLang="zh-CN" dirty="0"/>
              <a:t>Gpipe</a:t>
            </a:r>
            <a:r>
              <a:rPr lang="zh-CN" altLang="en-US" dirty="0"/>
              <a:t> </a:t>
            </a:r>
            <a:r>
              <a:rPr lang="en-US" altLang="zh-CN" dirty="0"/>
              <a:t>also</a:t>
            </a:r>
            <a:r>
              <a:rPr lang="zh-CN" altLang="en-US" dirty="0"/>
              <a:t> </a:t>
            </a:r>
            <a:r>
              <a:rPr lang="en-US" altLang="zh-CN" dirty="0"/>
              <a:t>named</a:t>
            </a:r>
            <a:r>
              <a:rPr lang="zh-CN" altLang="en-US" dirty="0"/>
              <a:t> </a:t>
            </a:r>
            <a:r>
              <a:rPr lang="en-US" altLang="zh-CN" dirty="0"/>
              <a:t>Fill-Drain</a:t>
            </a:r>
            <a:endParaRPr lang="zh-CN" altLang="en-US" dirty="0"/>
          </a:p>
        </p:txBody>
      </p:sp>
      <p:sp>
        <p:nvSpPr>
          <p:cNvPr id="7" name="矩形 6">
            <a:extLst>
              <a:ext uri="{FF2B5EF4-FFF2-40B4-BE49-F238E27FC236}">
                <a16:creationId xmlns:a16="http://schemas.microsoft.com/office/drawing/2014/main" id="{0024D99D-3426-4147-B3EB-56B5C5AFB0D7}"/>
              </a:ext>
            </a:extLst>
          </p:cNvPr>
          <p:cNvSpPr/>
          <p:nvPr/>
        </p:nvSpPr>
        <p:spPr>
          <a:xfrm>
            <a:off x="420413" y="1453166"/>
            <a:ext cx="11077903" cy="1289969"/>
          </a:xfrm>
          <a:prstGeom prst="rect">
            <a:avLst/>
          </a:prstGeom>
        </p:spPr>
        <p:txBody>
          <a:bodyPr wrap="square">
            <a:spAutoFit/>
          </a:bodyPr>
          <a:lstStyle/>
          <a:p>
            <a:pPr marL="239106" indent="-239106" defTabSz="1218804" fontAlgn="base" latinLnBrk="1">
              <a:lnSpc>
                <a:spcPct val="150000"/>
              </a:lnSpc>
              <a:spcAft>
                <a:spcPts val="800"/>
              </a:spcAft>
              <a:buClr>
                <a:srgbClr val="92D050"/>
              </a:buClr>
              <a:buFont typeface="Arial" pitchFamily="34" charset="0"/>
              <a:buChar char="•"/>
            </a:pPr>
            <a:r>
              <a:rPr lang="en-US" altLang="zh-CN" kern="0" dirty="0">
                <a:solidFill>
                  <a:srgbClr val="374154"/>
                </a:solidFill>
                <a:latin typeface="Gill Sans MT" panose="020B0502020104020203" pitchFamily="34" charset="0"/>
                <a:ea typeface="微软雅黑" pitchFamily="34" charset="-122"/>
              </a:rPr>
              <a:t>For simplicity, we assume that the backward pass takes twice as long as the forward pass. The efficiency of the pipeline schedule does not depend on this factor. The optimizer is stepped and weight parameters updated at the pipeline flush to ensure strict optimizer semantics, leading to idle NPUs and a pipeline bubble.</a:t>
            </a:r>
            <a:endParaRPr lang="zh-CN" altLang="en-US" kern="0" dirty="0">
              <a:solidFill>
                <a:srgbClr val="374154"/>
              </a:solidFill>
              <a:latin typeface="Gill Sans MT" panose="020B0502020104020203" pitchFamily="34" charset="0"/>
              <a:ea typeface="微软雅黑" pitchFamily="34" charset="-122"/>
            </a:endParaRPr>
          </a:p>
        </p:txBody>
      </p:sp>
      <p:pic>
        <p:nvPicPr>
          <p:cNvPr id="8" name="图片 7">
            <a:extLst>
              <a:ext uri="{FF2B5EF4-FFF2-40B4-BE49-F238E27FC236}">
                <a16:creationId xmlns:a16="http://schemas.microsoft.com/office/drawing/2014/main" id="{F544BB55-AF2F-6741-8121-72A6BC656C34}"/>
              </a:ext>
            </a:extLst>
          </p:cNvPr>
          <p:cNvPicPr>
            <a:picLocks noChangeAspect="1"/>
          </p:cNvPicPr>
          <p:nvPr/>
        </p:nvPicPr>
        <p:blipFill>
          <a:blip r:embed="rId2"/>
          <a:stretch>
            <a:fillRect/>
          </a:stretch>
        </p:blipFill>
        <p:spPr>
          <a:xfrm>
            <a:off x="601608" y="3273916"/>
            <a:ext cx="10985500" cy="3162300"/>
          </a:xfrm>
          <a:prstGeom prst="rect">
            <a:avLst/>
          </a:prstGeom>
        </p:spPr>
      </p:pic>
      <p:sp>
        <p:nvSpPr>
          <p:cNvPr id="9" name="矩形 8">
            <a:extLst>
              <a:ext uri="{FF2B5EF4-FFF2-40B4-BE49-F238E27FC236}">
                <a16:creationId xmlns:a16="http://schemas.microsoft.com/office/drawing/2014/main" id="{BE11CE43-6F97-9B43-8320-91041332F7FB}"/>
              </a:ext>
            </a:extLst>
          </p:cNvPr>
          <p:cNvSpPr/>
          <p:nvPr/>
        </p:nvSpPr>
        <p:spPr>
          <a:xfrm>
            <a:off x="2200042" y="3349559"/>
            <a:ext cx="1030154"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warmup</a:t>
            </a:r>
            <a:endParaRPr lang="zh-CN" altLang="en-US" sz="2000" dirty="0">
              <a:highlight>
                <a:srgbClr val="FFFF00"/>
              </a:highlight>
              <a:latin typeface="Gill Sans MT" panose="020B0502020104020203" pitchFamily="34" charset="0"/>
            </a:endParaRPr>
          </a:p>
        </p:txBody>
      </p:sp>
      <p:sp>
        <p:nvSpPr>
          <p:cNvPr id="10" name="矩形 9">
            <a:extLst>
              <a:ext uri="{FF2B5EF4-FFF2-40B4-BE49-F238E27FC236}">
                <a16:creationId xmlns:a16="http://schemas.microsoft.com/office/drawing/2014/main" id="{7B930D6C-AE5F-0347-A0C7-B7D48283CD50}"/>
              </a:ext>
            </a:extLst>
          </p:cNvPr>
          <p:cNvSpPr/>
          <p:nvPr/>
        </p:nvSpPr>
        <p:spPr>
          <a:xfrm>
            <a:off x="5195631" y="5404834"/>
            <a:ext cx="1217706"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cooldown</a:t>
            </a:r>
            <a:endParaRPr lang="zh-CN" altLang="en-US" sz="2000" dirty="0">
              <a:highlight>
                <a:srgbClr val="FFFF00"/>
              </a:highlight>
              <a:latin typeface="Gill Sans MT" panose="020B0502020104020203" pitchFamily="34" charset="0"/>
            </a:endParaRPr>
          </a:p>
        </p:txBody>
      </p:sp>
    </p:spTree>
    <p:extLst>
      <p:ext uri="{BB962C8B-B14F-4D97-AF65-F5344CB8AC3E}">
        <p14:creationId xmlns:p14="http://schemas.microsoft.com/office/powerpoint/2010/main" val="16933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588FC8-B3A5-4345-8AC1-6727E467B842}"/>
              </a:ext>
            </a:extLst>
          </p:cNvPr>
          <p:cNvSpPr>
            <a:spLocks noGrp="1"/>
          </p:cNvSpPr>
          <p:nvPr>
            <p:ph type="title"/>
          </p:nvPr>
        </p:nvSpPr>
        <p:spPr/>
        <p:txBody>
          <a:bodyPr/>
          <a:lstStyle/>
          <a:p>
            <a:r>
              <a:rPr lang="en-US" altLang="zh-CN" dirty="0"/>
              <a:t>Gpipe</a:t>
            </a:r>
            <a:r>
              <a:rPr lang="zh-CN" altLang="en-US" dirty="0"/>
              <a:t> </a:t>
            </a:r>
            <a:r>
              <a:rPr lang="en-US" altLang="zh-CN" dirty="0"/>
              <a:t>Bubble</a:t>
            </a:r>
            <a:r>
              <a:rPr lang="zh-CN" altLang="en-US" dirty="0"/>
              <a:t> 计算</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25A04CA-DDFB-9A4C-98E2-5124CF1CBADF}"/>
                  </a:ext>
                </a:extLst>
              </p:cNvPr>
              <p:cNvSpPr>
                <a:spLocks noGrp="1"/>
              </p:cNvSpPr>
              <p:nvPr>
                <p:ph sz="half" idx="1"/>
              </p:nvPr>
            </p:nvSpPr>
            <p:spPr/>
            <p:txBody>
              <a:bodyPr/>
              <a:lstStyle/>
              <a:p>
                <a:r>
                  <a:rPr lang="zh-CN" altLang="en-US" dirty="0"/>
                  <a:t> </a:t>
                </a:r>
                <a:r>
                  <a:rPr lang="zh-CN" altLang="en-US" b="1" dirty="0"/>
                  <a:t>空泡率：</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𝑡</m:t>
                        </m:r>
                      </m:e>
                      <m:sub>
                        <m:r>
                          <a:rPr lang="zh-CN" altLang="en-US" i="1" dirty="0">
                            <a:latin typeface="Cambria Math" panose="02040503050406030204" pitchFamily="18" charset="0"/>
                          </a:rPr>
                          <m:t>𝑝𝑏</m:t>
                        </m:r>
                      </m:sub>
                    </m:sSub>
                  </m:oMath>
                </a14:m>
                <a:r>
                  <a:rPr lang="zh-CN" altLang="en-US" dirty="0"/>
                  <a:t> 为 </a:t>
                </a:r>
                <a:r>
                  <a:rPr lang="en-US" altLang="zh-CN" dirty="0"/>
                  <a:t>bubble</a:t>
                </a:r>
                <a:r>
                  <a:rPr lang="zh-CN" altLang="en-US" dirty="0"/>
                  <a:t> 耗时，</a:t>
                </a:r>
                <a14:m>
                  <m:oMath xmlns:m="http://schemas.openxmlformats.org/officeDocument/2006/math">
                    <m:r>
                      <a:rPr lang="en-US" altLang="zh-CN" i="1" dirty="0" smtClean="0">
                        <a:latin typeface="Cambria Math" panose="02040503050406030204" pitchFamily="18" charset="0"/>
                      </a:rPr>
                      <m:t>𝑚</m:t>
                    </m:r>
                  </m:oMath>
                </a14:m>
                <a:r>
                  <a:rPr lang="en-US" altLang="zh-CN" dirty="0"/>
                  <a:t> </a:t>
                </a:r>
                <a:r>
                  <a:rPr lang="zh-CN" altLang="en-US" dirty="0"/>
                  <a:t>为 </a:t>
                </a:r>
                <a:r>
                  <a:rPr lang="en-US" altLang="zh-CN" dirty="0"/>
                  <a:t>micro-batch</a:t>
                </a:r>
                <a:r>
                  <a:rPr lang="zh-CN" altLang="en-US" dirty="0"/>
                  <a:t>， </a:t>
                </a:r>
                <a14:m>
                  <m:oMath xmlns:m="http://schemas.openxmlformats.org/officeDocument/2006/math">
                    <m:r>
                      <a:rPr lang="zh-CN" altLang="en-US" i="1" dirty="0" smtClean="0">
                        <a:latin typeface="Cambria Math" panose="02040503050406030204" pitchFamily="18" charset="0"/>
                      </a:rPr>
                      <m:t>𝑝</m:t>
                    </m:r>
                  </m:oMath>
                </a14:m>
                <a:r>
                  <a:rPr lang="zh-CN" altLang="en-US" dirty="0"/>
                  <a:t> 为 </a:t>
                </a:r>
                <a:r>
                  <a:rPr lang="en-US" altLang="zh-CN" dirty="0"/>
                  <a:t>pipeline stages</a:t>
                </a:r>
                <a:r>
                  <a:rPr lang="zh-CN" altLang="en-US" dirty="0"/>
                  <a:t>，</a:t>
                </a: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𝑡</m:t>
                        </m:r>
                      </m:e>
                      <m:sub>
                        <m:r>
                          <a:rPr lang="en-US" altLang="zh-CN" b="0" i="1" dirty="0" smtClean="0">
                            <a:latin typeface="Cambria Math" panose="02040503050406030204" pitchFamily="18" charset="0"/>
                          </a:rPr>
                          <m:t>𝑖𝑑</m:t>
                        </m:r>
                      </m:sub>
                    </m:sSub>
                  </m:oMath>
                </a14:m>
                <a:r>
                  <a:rPr lang="en-US" altLang="zh-CN" dirty="0"/>
                  <a:t> </a:t>
                </a:r>
                <a:r>
                  <a:rPr lang="zh-CN" altLang="en-US" dirty="0"/>
                  <a:t>为理想的迭代时间</a:t>
                </a: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𝑡</m:t>
                        </m:r>
                      </m:e>
                      <m:sub>
                        <m:r>
                          <a:rPr lang="en-US" altLang="zh-CN" b="0" i="1" dirty="0" smtClean="0">
                            <a:latin typeface="Cambria Math" panose="02040503050406030204" pitchFamily="18" charset="0"/>
                          </a:rPr>
                          <m:t>𝑓</m:t>
                        </m:r>
                      </m:sub>
                    </m:sSub>
                  </m:oMath>
                </a14:m>
                <a:r>
                  <a:rPr lang="zh-CN" altLang="en-US" dirty="0"/>
                  <a:t> 表示前向时间， </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b="0" i="1" dirty="0" smtClean="0">
                            <a:latin typeface="Cambria Math" panose="02040503050406030204" pitchFamily="18" charset="0"/>
                          </a:rPr>
                          <m:t>𝑏</m:t>
                        </m:r>
                      </m:sub>
                    </m:sSub>
                  </m:oMath>
                </a14:m>
                <a:r>
                  <a:rPr lang="zh-CN" altLang="en-US" dirty="0"/>
                  <a:t> 表示反向时间，</a:t>
                </a:r>
                <a:r>
                  <a:rPr lang="en-US" altLang="zh-CN" dirty="0"/>
                  <a:t>pipeline </a:t>
                </a:r>
                <a:r>
                  <a:rPr lang="zh-CN" altLang="en-US" dirty="0"/>
                  <a:t> </a:t>
                </a:r>
                <a:r>
                  <a:rPr lang="en-US" altLang="zh-CN" dirty="0"/>
                  <a:t>bubble </a:t>
                </a:r>
                <a:r>
                  <a:rPr lang="zh-CN" altLang="en-US" dirty="0"/>
                  <a:t>占据共有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−1)</m:t>
                    </m:r>
                  </m:oMath>
                </a14:m>
                <a:r>
                  <a:rPr lang="en-US" altLang="zh-CN" dirty="0"/>
                  <a:t> </a:t>
                </a:r>
                <a:r>
                  <a:rPr lang="zh-CN" altLang="en-US" dirty="0"/>
                  <a:t>个前向和反向，</a:t>
                </a:r>
                <a14:m>
                  <m:oMath xmlns:m="http://schemas.openxmlformats.org/officeDocument/2006/math">
                    <m:r>
                      <a:rPr lang="zh-CN" altLang="en-US" i="1" dirty="0" smtClean="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zh-CN" altLang="en-US" i="1" dirty="0">
                            <a:latin typeface="Cambria Math" panose="02040503050406030204" pitchFamily="18" charset="0"/>
                          </a:rPr>
                          <m:t>𝑝𝑏</m:t>
                        </m:r>
                      </m:sub>
                    </m:sSub>
                    <m:r>
                      <a:rPr lang="en-US" altLang="zh-CN" i="1"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−1)(</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r>
                      <a:rPr lang="en-US" altLang="zh-CN" i="1" dirty="0">
                        <a:latin typeface="Cambria Math" panose="02040503050406030204" pitchFamily="18" charset="0"/>
                      </a:rPr>
                      <m:t>) </m:t>
                    </m:r>
                  </m:oMath>
                </a14:m>
                <a:r>
                  <a:rPr lang="zh-CN" altLang="en-US" dirty="0"/>
                  <a:t>，理想时间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𝑖𝑑</m:t>
                        </m:r>
                      </m:sub>
                    </m:sSub>
                    <m:r>
                      <a:rPr lang="en-US" altLang="zh-CN" i="1" dirty="0">
                        <a:latin typeface="Cambria Math" panose="02040503050406030204" pitchFamily="18" charset="0"/>
                      </a:rPr>
                      <m:t>=</m:t>
                    </m:r>
                    <m:r>
                      <a:rPr lang="en-US" altLang="zh-CN" i="1" dirty="0">
                        <a:latin typeface="Cambria Math" panose="02040503050406030204" pitchFamily="18" charset="0"/>
                      </a:rPr>
                      <m:t>𝑚</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e>
                    </m:d>
                  </m:oMath>
                </a14:m>
                <a:r>
                  <a:rPr lang="zh-CN" altLang="en-US" dirty="0"/>
                  <a:t>：</a:t>
                </a:r>
              </a:p>
              <a:p>
                <a:endParaRPr lang="en-US" altLang="zh-CN" dirty="0"/>
              </a:p>
              <a:p>
                <a:endParaRPr lang="en-US" altLang="zh-CN" dirty="0"/>
              </a:p>
              <a:p>
                <a:r>
                  <a:rPr lang="zh-CN" altLang="en-US" b="1" dirty="0"/>
                  <a:t>目标：</a:t>
                </a:r>
                <a:r>
                  <a:rPr lang="zh-CN" altLang="en-US" dirty="0"/>
                  <a:t>降低空泡比率，需要 </a:t>
                </a:r>
                <a14:m>
                  <m:oMath xmlns:m="http://schemas.openxmlformats.org/officeDocument/2006/math">
                    <m:r>
                      <a:rPr lang="zh-CN" altLang="en-US" i="1" dirty="0" smtClean="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𝑝</m:t>
                    </m:r>
                  </m:oMath>
                </a14:m>
                <a:r>
                  <a:rPr lang="en-US" altLang="zh-CN" dirty="0"/>
                  <a:t> </a:t>
                </a:r>
                <a:r>
                  <a:rPr lang="zh-CN" altLang="en-US" dirty="0"/>
                  <a:t>，</a:t>
                </a:r>
                <a:r>
                  <a:rPr lang="en-US" altLang="zh-CN" dirty="0"/>
                  <a:t>but</a:t>
                </a:r>
                <a:r>
                  <a:rPr lang="zh-CN" altLang="en-US" dirty="0"/>
                  <a:t>  动态内存峰值占用高。 每个 </a:t>
                </a:r>
                <a:r>
                  <a:rPr lang="en-US" altLang="zh-CN" dirty="0"/>
                  <a:t>micro-batch </a:t>
                </a:r>
                <a:r>
                  <a:rPr lang="zh-CN" altLang="en-US" dirty="0"/>
                  <a:t>反向算梯度计算，都需要前向激活值，</a:t>
                </a:r>
                <a:r>
                  <a:rPr lang="en-US" altLang="zh-CN" dirty="0"/>
                  <a:t>m</a:t>
                </a:r>
                <a:r>
                  <a:rPr lang="zh-CN" altLang="en-US" dirty="0"/>
                  <a:t> 个 </a:t>
                </a:r>
                <a:r>
                  <a:rPr lang="en-US" altLang="zh-CN" dirty="0"/>
                  <a:t>micro-batch </a:t>
                </a:r>
                <a:r>
                  <a:rPr lang="zh-CN" altLang="en-US" dirty="0"/>
                  <a:t>前向结束时（</a:t>
                </a:r>
                <a:r>
                  <a:rPr lang="en-US" altLang="zh-CN" dirty="0"/>
                  <a:t>CoolDown</a:t>
                </a:r>
                <a:r>
                  <a:rPr lang="zh-CN" altLang="en-US" dirty="0"/>
                  <a:t>），达到内存占用的峰值。</a:t>
                </a:r>
                <a:br>
                  <a:rPr lang="en-US" altLang="zh-CN" dirty="0"/>
                </a:br>
                <a:endParaRPr lang="zh-CN" altLang="en-US" dirty="0"/>
              </a:p>
            </p:txBody>
          </p:sp>
        </mc:Choice>
        <mc:Fallback xmlns="">
          <p:sp>
            <p:nvSpPr>
              <p:cNvPr id="5" name="内容占位符 4">
                <a:extLst>
                  <a:ext uri="{FF2B5EF4-FFF2-40B4-BE49-F238E27FC236}">
                    <a16:creationId xmlns:a16="http://schemas.microsoft.com/office/drawing/2014/main" id="{C25A04CA-DDFB-9A4C-98E2-5124CF1CBADF}"/>
                  </a:ext>
                </a:extLst>
              </p:cNvPr>
              <p:cNvSpPr>
                <a:spLocks noGrp="1" noRot="1" noChangeAspect="1" noMove="1" noResize="1" noEditPoints="1" noAdjustHandles="1" noChangeArrowheads="1" noChangeShapeType="1" noTextEdit="1"/>
              </p:cNvSpPr>
              <p:nvPr>
                <p:ph sz="half" idx="1"/>
              </p:nvPr>
            </p:nvSpPr>
            <p:spPr>
              <a:blipFill>
                <a:blip r:embed="rId2"/>
                <a:stretch>
                  <a:fillRect l="-347" r="-1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9224771-E4B8-ED41-BC8D-80299A145590}"/>
                  </a:ext>
                </a:extLst>
              </p:cNvPr>
              <p:cNvSpPr/>
              <p:nvPr/>
            </p:nvSpPr>
            <p:spPr>
              <a:xfrm>
                <a:off x="3520111" y="3223313"/>
                <a:ext cx="5156540" cy="84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𝑏𝑢𝑏𝑏𝑙𝑒</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𝑡𝑖𝑚𝑒</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𝑓𝑟𝑎𝑐𝑡𝑖𝑜𝑛</m:t>
                      </m:r>
                      <m:r>
                        <a:rPr lang="en-US" altLang="zh-CN" sz="2400" i="1" dirty="0" smtClean="0">
                          <a:latin typeface="Cambria Math" panose="02040503050406030204" pitchFamily="18" charset="0"/>
                        </a:rPr>
                        <m:t> =</m:t>
                      </m:r>
                      <m:f>
                        <m:fPr>
                          <m:ctrlPr>
                            <a:rPr lang="en-US" altLang="zh-CN" sz="2400" i="1" dirty="0" smtClean="0">
                              <a:latin typeface="Cambria Math" panose="02040503050406030204" pitchFamily="18" charset="0"/>
                            </a:rPr>
                          </m:ctrlPr>
                        </m:fPr>
                        <m:num>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𝑡</m:t>
                              </m:r>
                            </m:e>
                            <m:sub>
                              <m:r>
                                <a:rPr lang="zh-CN" altLang="en-US" sz="2400" i="1" dirty="0">
                                  <a:latin typeface="Cambria Math" panose="02040503050406030204" pitchFamily="18" charset="0"/>
                                </a:rPr>
                                <m:t>𝑝𝑏</m:t>
                              </m:r>
                            </m:sub>
                          </m:sSub>
                        </m:num>
                        <m:den>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𝑡</m:t>
                              </m:r>
                            </m:e>
                            <m:sub>
                              <m:r>
                                <a:rPr lang="en-US" altLang="zh-CN" sz="2400" i="1" dirty="0">
                                  <a:latin typeface="Cambria Math" panose="02040503050406030204" pitchFamily="18" charset="0"/>
                                </a:rPr>
                                <m:t>𝑖𝑑</m:t>
                              </m:r>
                            </m:sub>
                          </m:sSub>
                        </m:den>
                      </m:f>
                      <m:r>
                        <a:rPr lang="en-US" altLang="zh-CN" sz="2400" i="1" dirty="0">
                          <a:latin typeface="Cambria Math" panose="02040503050406030204" pitchFamily="18" charset="0"/>
                        </a:rPr>
                        <m:t>=</m:t>
                      </m:r>
                      <m:f>
                        <m:fPr>
                          <m:ctrlPr>
                            <a:rPr lang="en-US" altLang="zh-CN" sz="2400" i="1" dirty="0" smtClean="0">
                              <a:latin typeface="Cambria Math" panose="02040503050406030204" pitchFamily="18" charset="0"/>
                            </a:rPr>
                          </m:ctrlPr>
                        </m:fPr>
                        <m:num>
                          <m:r>
                            <a:rPr lang="en-US" altLang="zh-CN" sz="2400" i="1" dirty="0">
                              <a:latin typeface="Cambria Math" panose="02040503050406030204" pitchFamily="18" charset="0"/>
                            </a:rPr>
                            <m:t>𝑝</m:t>
                          </m:r>
                          <m:r>
                            <a:rPr lang="en-US" altLang="zh-CN" sz="2400" i="1" dirty="0">
                              <a:latin typeface="Cambria Math" panose="02040503050406030204" pitchFamily="18" charset="0"/>
                            </a:rPr>
                            <m:t>−1</m:t>
                          </m:r>
                        </m:num>
                        <m:den>
                          <m:r>
                            <a:rPr lang="en-US" altLang="zh-CN" sz="2400" b="0" i="1" dirty="0" smtClean="0">
                              <a:latin typeface="Cambria Math" panose="02040503050406030204" pitchFamily="18" charset="0"/>
                            </a:rPr>
                            <m:t>𝑚</m:t>
                          </m:r>
                        </m:den>
                      </m:f>
                    </m:oMath>
                  </m:oMathPara>
                </a14:m>
                <a:endParaRPr lang="en-US" altLang="zh-CN" sz="2400" dirty="0"/>
              </a:p>
            </p:txBody>
          </p:sp>
        </mc:Choice>
        <mc:Fallback xmlns="">
          <p:sp>
            <p:nvSpPr>
              <p:cNvPr id="6" name="矩形 5">
                <a:extLst>
                  <a:ext uri="{FF2B5EF4-FFF2-40B4-BE49-F238E27FC236}">
                    <a16:creationId xmlns:a16="http://schemas.microsoft.com/office/drawing/2014/main" id="{39224771-E4B8-ED41-BC8D-80299A145590}"/>
                  </a:ext>
                </a:extLst>
              </p:cNvPr>
              <p:cNvSpPr>
                <a:spLocks noRot="1" noChangeAspect="1" noMove="1" noResize="1" noEditPoints="1" noAdjustHandles="1" noChangeArrowheads="1" noChangeShapeType="1" noTextEdit="1"/>
              </p:cNvSpPr>
              <p:nvPr/>
            </p:nvSpPr>
            <p:spPr>
              <a:xfrm>
                <a:off x="3520111" y="3223313"/>
                <a:ext cx="5156540" cy="848630"/>
              </a:xfrm>
              <a:prstGeom prst="rect">
                <a:avLst/>
              </a:prstGeom>
              <a:blipFill>
                <a:blip r:embed="rId3"/>
                <a:stretch>
                  <a:fillRect b="-1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838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70E157-B00F-E342-A603-BA3E616FD05C}"/>
              </a:ext>
            </a:extLst>
          </p:cNvPr>
          <p:cNvSpPr>
            <a:spLocks noGrp="1"/>
          </p:cNvSpPr>
          <p:nvPr>
            <p:ph type="title"/>
          </p:nvPr>
        </p:nvSpPr>
        <p:spPr/>
        <p:txBody>
          <a:bodyPr/>
          <a:lstStyle/>
          <a:p>
            <a:r>
              <a:rPr lang="zh-CN" altLang="en-US" dirty="0"/>
              <a:t>降低 </a:t>
            </a:r>
            <a:r>
              <a:rPr lang="en-US" altLang="zh-CN" dirty="0"/>
              <a:t>Gpipe</a:t>
            </a:r>
            <a:r>
              <a:rPr lang="zh-CN" altLang="en-US" dirty="0"/>
              <a:t> 内存</a:t>
            </a:r>
          </a:p>
        </p:txBody>
      </p:sp>
      <p:sp>
        <p:nvSpPr>
          <p:cNvPr id="5" name="内容占位符 4">
            <a:extLst>
              <a:ext uri="{FF2B5EF4-FFF2-40B4-BE49-F238E27FC236}">
                <a16:creationId xmlns:a16="http://schemas.microsoft.com/office/drawing/2014/main" id="{CF2A4760-0E0A-0244-BFBF-70564E719FC8}"/>
              </a:ext>
            </a:extLst>
          </p:cNvPr>
          <p:cNvSpPr>
            <a:spLocks noGrp="1"/>
          </p:cNvSpPr>
          <p:nvPr>
            <p:ph sz="half" idx="1"/>
          </p:nvPr>
        </p:nvSpPr>
        <p:spPr/>
        <p:txBody>
          <a:bodyPr/>
          <a:lstStyle/>
          <a:p>
            <a:r>
              <a:rPr lang="zh-CN" altLang="en-US" dirty="0"/>
              <a:t>解决思路：</a:t>
            </a:r>
            <a:r>
              <a:rPr lang="en-US" altLang="zh-CN" dirty="0"/>
              <a:t>Re-Materialization</a:t>
            </a:r>
            <a:r>
              <a:rPr lang="zh-CN" altLang="en-US" dirty="0"/>
              <a:t> </a:t>
            </a:r>
            <a:r>
              <a:rPr lang="en-US" altLang="zh-CN" dirty="0"/>
              <a:t>/</a:t>
            </a:r>
            <a:r>
              <a:rPr lang="zh-CN" altLang="en-US" dirty="0"/>
              <a:t> </a:t>
            </a:r>
            <a:r>
              <a:rPr lang="en-US" altLang="zh-CN" dirty="0"/>
              <a:t>Activation-Checkpointing</a:t>
            </a:r>
            <a:r>
              <a:rPr lang="zh-CN" altLang="en-US" dirty="0"/>
              <a:t>，激活重计算</a:t>
            </a:r>
          </a:p>
        </p:txBody>
      </p:sp>
      <p:pic>
        <p:nvPicPr>
          <p:cNvPr id="6" name="图片 5">
            <a:extLst>
              <a:ext uri="{FF2B5EF4-FFF2-40B4-BE49-F238E27FC236}">
                <a16:creationId xmlns:a16="http://schemas.microsoft.com/office/drawing/2014/main" id="{CCA9DF08-0E2F-934C-B541-6391F08B0735}"/>
              </a:ext>
            </a:extLst>
          </p:cNvPr>
          <p:cNvPicPr>
            <a:picLocks noChangeAspect="1"/>
          </p:cNvPicPr>
          <p:nvPr/>
        </p:nvPicPr>
        <p:blipFill>
          <a:blip r:embed="rId2"/>
          <a:stretch>
            <a:fillRect/>
          </a:stretch>
        </p:blipFill>
        <p:spPr>
          <a:xfrm>
            <a:off x="1346980" y="2013045"/>
            <a:ext cx="9516782" cy="4365683"/>
          </a:xfrm>
          <a:prstGeom prst="rect">
            <a:avLst/>
          </a:prstGeom>
        </p:spPr>
      </p:pic>
    </p:spTree>
    <p:extLst>
      <p:ext uri="{BB962C8B-B14F-4D97-AF65-F5344CB8AC3E}">
        <p14:creationId xmlns:p14="http://schemas.microsoft.com/office/powerpoint/2010/main" val="3708762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31D85A8-DCCB-0A45-B2FF-6864D76D1C15}"/>
              </a:ext>
            </a:extLst>
          </p:cNvPr>
          <p:cNvSpPr>
            <a:spLocks noGrp="1"/>
          </p:cNvSpPr>
          <p:nvPr>
            <p:ph type="title"/>
          </p:nvPr>
        </p:nvSpPr>
        <p:spPr/>
        <p:txBody>
          <a:bodyPr/>
          <a:lstStyle/>
          <a:p>
            <a:r>
              <a:rPr lang="zh-CN" altLang="en-US" dirty="0"/>
              <a:t>降低 </a:t>
            </a:r>
            <a:r>
              <a:rPr lang="en-US" altLang="zh-CN" dirty="0"/>
              <a:t>Gpipe</a:t>
            </a:r>
            <a:r>
              <a:rPr lang="zh-CN" altLang="en-US" dirty="0"/>
              <a:t> 内存</a:t>
            </a:r>
          </a:p>
        </p:txBody>
      </p:sp>
      <p:pic>
        <p:nvPicPr>
          <p:cNvPr id="6" name="图片 5">
            <a:extLst>
              <a:ext uri="{FF2B5EF4-FFF2-40B4-BE49-F238E27FC236}">
                <a16:creationId xmlns:a16="http://schemas.microsoft.com/office/drawing/2014/main" id="{FF64FECD-AEAF-5F4A-9DEC-FF59B2B2C258}"/>
              </a:ext>
            </a:extLst>
          </p:cNvPr>
          <p:cNvPicPr>
            <a:picLocks noChangeAspect="1"/>
          </p:cNvPicPr>
          <p:nvPr/>
        </p:nvPicPr>
        <p:blipFill>
          <a:blip r:embed="rId2"/>
          <a:stretch>
            <a:fillRect/>
          </a:stretch>
        </p:blipFill>
        <p:spPr>
          <a:xfrm>
            <a:off x="505823" y="1484380"/>
            <a:ext cx="5577469" cy="2475002"/>
          </a:xfrm>
          <a:prstGeom prst="rect">
            <a:avLst/>
          </a:prstGeom>
        </p:spPr>
      </p:pic>
      <p:pic>
        <p:nvPicPr>
          <p:cNvPr id="7" name="图片 6">
            <a:extLst>
              <a:ext uri="{FF2B5EF4-FFF2-40B4-BE49-F238E27FC236}">
                <a16:creationId xmlns:a16="http://schemas.microsoft.com/office/drawing/2014/main" id="{40E52939-F671-C044-A39F-569D6C6B2C9C}"/>
              </a:ext>
            </a:extLst>
          </p:cNvPr>
          <p:cNvPicPr>
            <a:picLocks noChangeAspect="1"/>
          </p:cNvPicPr>
          <p:nvPr/>
        </p:nvPicPr>
        <p:blipFill>
          <a:blip r:embed="rId3"/>
          <a:stretch>
            <a:fillRect/>
          </a:stretch>
        </p:blipFill>
        <p:spPr>
          <a:xfrm>
            <a:off x="7281336" y="1439632"/>
            <a:ext cx="3895921" cy="2519750"/>
          </a:xfrm>
          <a:prstGeom prst="rect">
            <a:avLst/>
          </a:prstGeom>
        </p:spPr>
      </p:pic>
      <p:pic>
        <p:nvPicPr>
          <p:cNvPr id="8" name="图片 7">
            <a:extLst>
              <a:ext uri="{FF2B5EF4-FFF2-40B4-BE49-F238E27FC236}">
                <a16:creationId xmlns:a16="http://schemas.microsoft.com/office/drawing/2014/main" id="{45847E6A-FE0F-2E4B-B1FB-109CC2D11CB4}"/>
              </a:ext>
            </a:extLst>
          </p:cNvPr>
          <p:cNvPicPr>
            <a:picLocks noChangeAspect="1"/>
          </p:cNvPicPr>
          <p:nvPr/>
        </p:nvPicPr>
        <p:blipFill>
          <a:blip r:embed="rId4"/>
          <a:stretch>
            <a:fillRect/>
          </a:stretch>
        </p:blipFill>
        <p:spPr>
          <a:xfrm>
            <a:off x="1933903" y="4296158"/>
            <a:ext cx="8328955" cy="1978432"/>
          </a:xfrm>
          <a:prstGeom prst="rect">
            <a:avLst/>
          </a:prstGeom>
        </p:spPr>
      </p:pic>
      <p:sp>
        <p:nvSpPr>
          <p:cNvPr id="9" name="左箭头 8">
            <a:extLst>
              <a:ext uri="{FF2B5EF4-FFF2-40B4-BE49-F238E27FC236}">
                <a16:creationId xmlns:a16="http://schemas.microsoft.com/office/drawing/2014/main" id="{76FE0AC2-BE85-6346-8454-D258F949675A}"/>
              </a:ext>
            </a:extLst>
          </p:cNvPr>
          <p:cNvSpPr/>
          <p:nvPr/>
        </p:nvSpPr>
        <p:spPr>
          <a:xfrm rot="14403962">
            <a:off x="6322990" y="3488773"/>
            <a:ext cx="671193" cy="941218"/>
          </a:xfrm>
          <a:prstGeom prst="leftArrow">
            <a:avLst>
              <a:gd name="adj1" fmla="val 50000"/>
              <a:gd name="adj2" fmla="val 6632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30172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E34FD3-ADEF-244D-BDC8-9A473A31924F}"/>
              </a:ext>
            </a:extLst>
          </p:cNvPr>
          <p:cNvSpPr>
            <a:spLocks noGrp="1"/>
          </p:cNvSpPr>
          <p:nvPr>
            <p:ph sz="half" idx="1"/>
          </p:nvPr>
        </p:nvSpPr>
        <p:spPr/>
        <p:txBody>
          <a:bodyPr>
            <a:normAutofit/>
          </a:bodyPr>
          <a:lstStyle/>
          <a:p>
            <a:r>
              <a:rPr lang="en-US" altLang="zh-CN" sz="7200" dirty="0"/>
              <a:t>04</a:t>
            </a:r>
            <a:r>
              <a:rPr lang="zh-CN" altLang="en-US" sz="7200" dirty="0"/>
              <a:t> </a:t>
            </a:r>
            <a:r>
              <a:rPr lang="en-US" altLang="zh-CN" sz="7200" dirty="0"/>
              <a:t>Megatron-LM</a:t>
            </a:r>
            <a:r>
              <a:rPr lang="zh-CN" altLang="en-US" sz="7200" dirty="0"/>
              <a:t> </a:t>
            </a:r>
            <a:endParaRPr lang="en-US" altLang="zh-CN" sz="7200" dirty="0"/>
          </a:p>
          <a:p>
            <a:r>
              <a:rPr lang="zh-CN" altLang="en-US" dirty="0"/>
              <a:t>流水并行 </a:t>
            </a:r>
            <a:r>
              <a:rPr lang="en-US" altLang="zh-CN" dirty="0"/>
              <a:t>1F1B</a:t>
            </a:r>
            <a:endParaRPr lang="zh-CN" altLang="en-US" dirty="0"/>
          </a:p>
        </p:txBody>
      </p:sp>
    </p:spTree>
    <p:extLst>
      <p:ext uri="{BB962C8B-B14F-4D97-AF65-F5344CB8AC3E}">
        <p14:creationId xmlns:p14="http://schemas.microsoft.com/office/powerpoint/2010/main" val="66704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3007" y="6018876"/>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3009" y="4568597"/>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3008" y="4945472"/>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18934" y="5082773"/>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2560" y="5082773"/>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6186" y="5082773"/>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FD3FA847-5B28-3349-B49E-BA62CB034C79}"/>
              </a:ext>
            </a:extLst>
          </p:cNvPr>
          <p:cNvPicPr>
            <a:picLocks noChangeAspect="1"/>
          </p:cNvPicPr>
          <p:nvPr/>
        </p:nvPicPr>
        <p:blipFill>
          <a:blip r:embed="rId2"/>
          <a:stretch>
            <a:fillRect/>
          </a:stretch>
        </p:blipFill>
        <p:spPr>
          <a:xfrm>
            <a:off x="6059738" y="4550574"/>
            <a:ext cx="3830778" cy="1831328"/>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88E02C-15AE-F546-98E4-C04294521F78}"/>
              </a:ext>
            </a:extLst>
          </p:cNvPr>
          <p:cNvSpPr>
            <a:spLocks noGrp="1"/>
          </p:cNvSpPr>
          <p:nvPr>
            <p:ph type="title"/>
          </p:nvPr>
        </p:nvSpPr>
        <p:spPr/>
        <p:txBody>
          <a:bodyPr/>
          <a:lstStyle/>
          <a:p>
            <a:r>
              <a:rPr lang="en-US" altLang="zh-CN" dirty="0"/>
              <a:t>One Forward and One Backward(1F1B)</a:t>
            </a:r>
            <a:r>
              <a:rPr lang="zh-CN" altLang="en-US" dirty="0"/>
              <a:t> </a:t>
            </a:r>
            <a:r>
              <a:rPr lang="en-US" altLang="zh-CN" dirty="0"/>
              <a:t>also</a:t>
            </a:r>
            <a:r>
              <a:rPr lang="zh-CN" altLang="en-US" dirty="0"/>
              <a:t> </a:t>
            </a:r>
            <a:r>
              <a:rPr lang="en-US" altLang="zh-CN" dirty="0"/>
              <a:t>named</a:t>
            </a:r>
            <a:r>
              <a:rPr lang="zh-CN" altLang="en-US" dirty="0"/>
              <a:t> </a:t>
            </a:r>
            <a:r>
              <a:rPr lang="en-US" altLang="zh-CN" dirty="0"/>
              <a:t>PipeDream</a:t>
            </a:r>
            <a:endParaRPr lang="zh-CN" altLang="en-US" dirty="0"/>
          </a:p>
        </p:txBody>
      </p:sp>
      <p:sp>
        <p:nvSpPr>
          <p:cNvPr id="5" name="内容占位符 4">
            <a:extLst>
              <a:ext uri="{FF2B5EF4-FFF2-40B4-BE49-F238E27FC236}">
                <a16:creationId xmlns:a16="http://schemas.microsoft.com/office/drawing/2014/main" id="{03B0A813-4D2E-564A-A93C-25729CE0A6D1}"/>
              </a:ext>
            </a:extLst>
          </p:cNvPr>
          <p:cNvSpPr>
            <a:spLocks noGrp="1"/>
          </p:cNvSpPr>
          <p:nvPr>
            <p:ph sz="half" idx="1"/>
          </p:nvPr>
        </p:nvSpPr>
        <p:spPr/>
        <p:txBody>
          <a:bodyPr/>
          <a:lstStyle/>
          <a:p>
            <a:r>
              <a:rPr lang="en-US" altLang="zh-CN" dirty="0"/>
              <a:t>Megatron</a:t>
            </a:r>
            <a:r>
              <a:rPr lang="zh-CN" altLang="en-US" dirty="0"/>
              <a:t> 实现时候将 </a:t>
            </a:r>
            <a:r>
              <a:rPr lang="en-US" altLang="zh-CN" dirty="0"/>
              <a:t>warmup</a:t>
            </a:r>
            <a:r>
              <a:rPr lang="zh-CN" altLang="en-US" dirty="0"/>
              <a:t> 和 </a:t>
            </a:r>
            <a:r>
              <a:rPr lang="en-US" altLang="zh-CN" dirty="0"/>
              <a:t>cooldown</a:t>
            </a:r>
            <a:r>
              <a:rPr lang="zh-CN" altLang="en-US" dirty="0"/>
              <a:t> 单独拆分出来，普通开启 </a:t>
            </a:r>
            <a:r>
              <a:rPr lang="en-US" altLang="zh-CN" dirty="0"/>
              <a:t>VP</a:t>
            </a:r>
            <a:r>
              <a:rPr lang="zh-CN" altLang="en-US" dirty="0"/>
              <a:t> 即 </a:t>
            </a:r>
            <a:r>
              <a:rPr lang="en-US" altLang="zh-CN" dirty="0"/>
              <a:t>1F1B</a:t>
            </a:r>
            <a:r>
              <a:rPr lang="zh-CN" altLang="en-US" dirty="0"/>
              <a:t>；</a:t>
            </a:r>
            <a:endParaRPr lang="en-US" altLang="zh-CN" dirty="0"/>
          </a:p>
          <a:p>
            <a:r>
              <a:rPr lang="zh-CN" altLang="en-US" dirty="0"/>
              <a:t>每个 </a:t>
            </a:r>
            <a:r>
              <a:rPr lang="en-US" altLang="zh-CN" dirty="0"/>
              <a:t>NPU </a:t>
            </a:r>
            <a:r>
              <a:rPr lang="zh-CN" altLang="en-US" dirty="0"/>
              <a:t>上最少只需要保存 </a:t>
            </a:r>
            <a:r>
              <a:rPr lang="en-US" altLang="zh-CN" dirty="0"/>
              <a:t>1 </a:t>
            </a:r>
            <a:r>
              <a:rPr lang="zh-CN" altLang="en-US" dirty="0"/>
              <a:t>份 </a:t>
            </a:r>
            <a:r>
              <a:rPr lang="en-US" altLang="zh-CN" dirty="0"/>
              <a:t>micro-batch </a:t>
            </a:r>
            <a:r>
              <a:rPr lang="zh-CN" altLang="en-US" dirty="0"/>
              <a:t>的激活值，最多需要保存 </a:t>
            </a:r>
            <a:r>
              <a:rPr lang="en-US" altLang="zh-CN" dirty="0"/>
              <a:t>p </a:t>
            </a:r>
            <a:r>
              <a:rPr lang="zh-CN" altLang="en-US" dirty="0"/>
              <a:t>份激活值。</a:t>
            </a:r>
            <a:endParaRPr lang="en-US" altLang="zh-CN" dirty="0"/>
          </a:p>
          <a:p>
            <a:pPr marL="582006" lvl="1" indent="-342900">
              <a:buFont typeface="+mj-lt"/>
              <a:buAutoNum type="arabicPeriod"/>
            </a:pPr>
            <a:r>
              <a:rPr lang="en-US" altLang="zh-CN" sz="1600" dirty="0"/>
              <a:t>NPU</a:t>
            </a:r>
            <a:r>
              <a:rPr lang="zh-CN" altLang="en-US" sz="1600" dirty="0"/>
              <a:t> </a:t>
            </a:r>
            <a:r>
              <a:rPr lang="en-US" altLang="zh-CN" sz="1600" dirty="0"/>
              <a:t>4</a:t>
            </a:r>
            <a:r>
              <a:rPr lang="zh-CN" altLang="en-US" sz="1600" dirty="0"/>
              <a:t> 峰值动态内存（激活值）只有 </a:t>
            </a:r>
            <a:r>
              <a:rPr lang="en-US" altLang="zh-CN" sz="1600" dirty="0"/>
              <a:t>1</a:t>
            </a:r>
            <a:r>
              <a:rPr lang="zh-CN" altLang="en-US" sz="1600" dirty="0"/>
              <a:t> 份；</a:t>
            </a:r>
            <a:endParaRPr lang="en-US" altLang="zh-CN" sz="1600" dirty="0"/>
          </a:p>
          <a:p>
            <a:pPr marL="582006" lvl="1" indent="-342900">
              <a:buFont typeface="+mj-lt"/>
              <a:buAutoNum type="arabicPeriod"/>
            </a:pPr>
            <a:r>
              <a:rPr lang="en-US" altLang="zh-CN" sz="1600" dirty="0"/>
              <a:t>NPU</a:t>
            </a:r>
            <a:r>
              <a:rPr lang="zh-CN" altLang="en-US" sz="1600" dirty="0"/>
              <a:t> </a:t>
            </a:r>
            <a:r>
              <a:rPr lang="en-US" altLang="zh-CN" sz="1600" dirty="0"/>
              <a:t>1</a:t>
            </a:r>
            <a:r>
              <a:rPr lang="zh-CN" altLang="en-US" sz="1600" dirty="0"/>
              <a:t> 峰值动态内存（激活值）最多只有 </a:t>
            </a:r>
            <a:r>
              <a:rPr lang="en-US" altLang="zh-CN" sz="1600" dirty="0"/>
              <a:t>4</a:t>
            </a:r>
            <a:r>
              <a:rPr lang="zh-CN" altLang="en-US" sz="1600" dirty="0"/>
              <a:t> 分；</a:t>
            </a:r>
            <a:endParaRPr lang="en-US" altLang="zh-CN" sz="1600" dirty="0"/>
          </a:p>
        </p:txBody>
      </p:sp>
      <p:grpSp>
        <p:nvGrpSpPr>
          <p:cNvPr id="8" name="组合 7">
            <a:extLst>
              <a:ext uri="{FF2B5EF4-FFF2-40B4-BE49-F238E27FC236}">
                <a16:creationId xmlns:a16="http://schemas.microsoft.com/office/drawing/2014/main" id="{EA5D3239-D0BE-BB4F-84E7-CC453E254993}"/>
              </a:ext>
            </a:extLst>
          </p:cNvPr>
          <p:cNvGrpSpPr/>
          <p:nvPr/>
        </p:nvGrpSpPr>
        <p:grpSpPr>
          <a:xfrm>
            <a:off x="486028" y="3857625"/>
            <a:ext cx="11087100" cy="2171699"/>
            <a:chOff x="554831" y="2400300"/>
            <a:chExt cx="11087100" cy="2171699"/>
          </a:xfrm>
        </p:grpSpPr>
        <p:pic>
          <p:nvPicPr>
            <p:cNvPr id="6" name="图片 5">
              <a:extLst>
                <a:ext uri="{FF2B5EF4-FFF2-40B4-BE49-F238E27FC236}">
                  <a16:creationId xmlns:a16="http://schemas.microsoft.com/office/drawing/2014/main" id="{2806CBA8-96EF-CA47-98B0-724BF22B8552}"/>
                </a:ext>
              </a:extLst>
            </p:cNvPr>
            <p:cNvPicPr>
              <a:picLocks noChangeAspect="1"/>
            </p:cNvPicPr>
            <p:nvPr/>
          </p:nvPicPr>
          <p:blipFill>
            <a:blip r:embed="rId2"/>
            <a:stretch>
              <a:fillRect/>
            </a:stretch>
          </p:blipFill>
          <p:spPr>
            <a:xfrm>
              <a:off x="554831" y="2400300"/>
              <a:ext cx="11087100" cy="2057400"/>
            </a:xfrm>
            <a:prstGeom prst="rect">
              <a:avLst/>
            </a:prstGeom>
          </p:spPr>
        </p:pic>
        <p:sp>
          <p:nvSpPr>
            <p:cNvPr id="7" name="矩形 6">
              <a:extLst>
                <a:ext uri="{FF2B5EF4-FFF2-40B4-BE49-F238E27FC236}">
                  <a16:creationId xmlns:a16="http://schemas.microsoft.com/office/drawing/2014/main" id="{6FFA6FD7-F6C8-E049-8B07-21ABC90EB57F}"/>
                </a:ext>
              </a:extLst>
            </p:cNvPr>
            <p:cNvSpPr/>
            <p:nvPr/>
          </p:nvSpPr>
          <p:spPr>
            <a:xfrm>
              <a:off x="5591503" y="4214648"/>
              <a:ext cx="3142594" cy="357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矩形 1">
            <a:extLst>
              <a:ext uri="{FF2B5EF4-FFF2-40B4-BE49-F238E27FC236}">
                <a16:creationId xmlns:a16="http://schemas.microsoft.com/office/drawing/2014/main" id="{E9732BC6-3AC6-C743-A749-E1CAE80D004C}"/>
              </a:ext>
            </a:extLst>
          </p:cNvPr>
          <p:cNvSpPr/>
          <p:nvPr/>
        </p:nvSpPr>
        <p:spPr>
          <a:xfrm>
            <a:off x="1674527" y="3570277"/>
            <a:ext cx="1030154"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warmup</a:t>
            </a:r>
            <a:endParaRPr lang="zh-CN" altLang="en-US" sz="2000" dirty="0">
              <a:highlight>
                <a:srgbClr val="FFFF00"/>
              </a:highlight>
              <a:latin typeface="Gill Sans MT" panose="020B0502020104020203" pitchFamily="34" charset="0"/>
            </a:endParaRPr>
          </a:p>
        </p:txBody>
      </p:sp>
      <p:sp>
        <p:nvSpPr>
          <p:cNvPr id="9" name="矩形 8">
            <a:extLst>
              <a:ext uri="{FF2B5EF4-FFF2-40B4-BE49-F238E27FC236}">
                <a16:creationId xmlns:a16="http://schemas.microsoft.com/office/drawing/2014/main" id="{06B0AD37-53AC-B94F-9908-047F958D5877}"/>
              </a:ext>
            </a:extLst>
          </p:cNvPr>
          <p:cNvSpPr/>
          <p:nvPr/>
        </p:nvSpPr>
        <p:spPr>
          <a:xfrm>
            <a:off x="4880675" y="5650593"/>
            <a:ext cx="1217706"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cooldown</a:t>
            </a:r>
            <a:endParaRPr lang="zh-CN" altLang="en-US" sz="2000" dirty="0">
              <a:highlight>
                <a:srgbClr val="FFFF00"/>
              </a:highlight>
              <a:latin typeface="Gill Sans MT" panose="020B0502020104020203" pitchFamily="34" charset="0"/>
            </a:endParaRPr>
          </a:p>
        </p:txBody>
      </p:sp>
      <p:sp>
        <p:nvSpPr>
          <p:cNvPr id="10" name="矩形 9">
            <a:extLst>
              <a:ext uri="{FF2B5EF4-FFF2-40B4-BE49-F238E27FC236}">
                <a16:creationId xmlns:a16="http://schemas.microsoft.com/office/drawing/2014/main" id="{1B0D8A2F-E098-A144-A737-0CA074A2AFC0}"/>
              </a:ext>
            </a:extLst>
          </p:cNvPr>
          <p:cNvSpPr/>
          <p:nvPr/>
        </p:nvSpPr>
        <p:spPr>
          <a:xfrm>
            <a:off x="2431412" y="5650593"/>
            <a:ext cx="1210588" cy="400110"/>
          </a:xfrm>
          <a:prstGeom prst="rect">
            <a:avLst/>
          </a:prstGeom>
        </p:spPr>
        <p:txBody>
          <a:bodyPr wrap="none">
            <a:spAutoFit/>
          </a:bodyPr>
          <a:lstStyle/>
          <a:p>
            <a:r>
              <a:rPr lang="zh-CN" altLang="en-US" sz="2000" dirty="0">
                <a:highlight>
                  <a:srgbClr val="FFFF00"/>
                </a:highlight>
                <a:latin typeface="Gill Sans MT" panose="020B0502020104020203" pitchFamily="34" charset="0"/>
              </a:rPr>
              <a:t>稳定阶段</a:t>
            </a:r>
          </a:p>
        </p:txBody>
      </p:sp>
    </p:spTree>
    <p:extLst>
      <p:ext uri="{BB962C8B-B14F-4D97-AF65-F5344CB8AC3E}">
        <p14:creationId xmlns:p14="http://schemas.microsoft.com/office/powerpoint/2010/main" val="74435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88E02C-15AE-F546-98E4-C04294521F78}"/>
              </a:ext>
            </a:extLst>
          </p:cNvPr>
          <p:cNvSpPr>
            <a:spLocks noGrp="1"/>
          </p:cNvSpPr>
          <p:nvPr>
            <p:ph type="title"/>
          </p:nvPr>
        </p:nvSpPr>
        <p:spPr/>
        <p:txBody>
          <a:bodyPr/>
          <a:lstStyle/>
          <a:p>
            <a:r>
              <a:rPr lang="en-US" altLang="zh-CN" dirty="0"/>
              <a:t>One Forward and One Backward(1F1B)</a:t>
            </a:r>
            <a:r>
              <a:rPr lang="zh-CN" altLang="en-US" dirty="0"/>
              <a:t> </a:t>
            </a:r>
            <a:r>
              <a:rPr lang="en-US" altLang="zh-CN" dirty="0"/>
              <a:t>also</a:t>
            </a:r>
            <a:r>
              <a:rPr lang="zh-CN" altLang="en-US" dirty="0"/>
              <a:t> </a:t>
            </a:r>
            <a:r>
              <a:rPr lang="en-US" altLang="zh-CN" dirty="0"/>
              <a:t>named</a:t>
            </a:r>
            <a:r>
              <a:rPr lang="zh-CN" altLang="en-US" dirty="0"/>
              <a:t> </a:t>
            </a:r>
            <a:r>
              <a:rPr lang="en-US" altLang="zh-CN" dirty="0"/>
              <a:t>PipeDream</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3B0A813-4D2E-564A-A93C-25729CE0A6D1}"/>
                  </a:ext>
                </a:extLst>
              </p:cNvPr>
              <p:cNvSpPr>
                <a:spLocks noGrp="1"/>
              </p:cNvSpPr>
              <p:nvPr>
                <p:ph sz="half" idx="1"/>
              </p:nvPr>
            </p:nvSpPr>
            <p:spPr/>
            <p:txBody>
              <a:bodyPr/>
              <a:lstStyle/>
              <a:p>
                <a:r>
                  <a:rPr lang="zh-CN" altLang="en-US" dirty="0"/>
                  <a:t>激活值数量上限从 </a:t>
                </a:r>
                <a:r>
                  <a:rPr lang="en-US" altLang="zh-CN" dirty="0"/>
                  <a:t>micro-batch </a:t>
                </a:r>
                <a:r>
                  <a:rPr lang="zh-CN" altLang="en-US" dirty="0"/>
                  <a:t>数量 </a:t>
                </a:r>
                <a14:m>
                  <m:oMath xmlns:m="http://schemas.openxmlformats.org/officeDocument/2006/math">
                    <m:r>
                      <a:rPr lang="en-US" altLang="zh-CN" i="1" dirty="0" smtClean="0">
                        <a:latin typeface="Cambria Math" panose="02040503050406030204" pitchFamily="18" charset="0"/>
                      </a:rPr>
                      <m:t>𝑚</m:t>
                    </m:r>
                  </m:oMath>
                </a14:m>
                <a:r>
                  <a:rPr lang="en-US" altLang="zh-CN" dirty="0"/>
                  <a:t> </a:t>
                </a:r>
                <a:r>
                  <a:rPr lang="zh-CN" altLang="en-US" dirty="0"/>
                  <a:t>变成 </a:t>
                </a:r>
                <a:r>
                  <a:rPr lang="en-US" altLang="zh-CN" dirty="0"/>
                  <a:t>pipeline stage </a:t>
                </a:r>
                <a:r>
                  <a:rPr lang="zh-CN" altLang="en-US" dirty="0"/>
                  <a:t>阶段 </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，那么：</a:t>
                </a:r>
                <a:endParaRPr lang="en-US" altLang="zh-CN" dirty="0"/>
              </a:p>
              <a:p>
                <a:pPr marL="582006" lvl="1" indent="-342900">
                  <a:buFont typeface="+mj-lt"/>
                  <a:buAutoNum type="arabicPeriod"/>
                </a:pPr>
                <a:r>
                  <a:rPr lang="zh-CN" altLang="en-US" dirty="0"/>
                  <a:t>可以依据 </a:t>
                </a:r>
                <a14:m>
                  <m:oMath xmlns:m="http://schemas.openxmlformats.org/officeDocument/2006/math">
                    <m:r>
                      <a:rPr lang="en-US" altLang="zh-CN" i="1" dirty="0" smtClean="0">
                        <a:latin typeface="Cambria Math" panose="02040503050406030204" pitchFamily="18" charset="0"/>
                      </a:rPr>
                      <m:t>𝐵𝑢𝑏𝑏𝑙𝑒</m:t>
                    </m:r>
                    <m:r>
                      <a:rPr lang="zh-CN" altLang="en-US" i="1" dirty="0" smtClean="0">
                        <a:latin typeface="Cambria Math" panose="02040503050406030204" pitchFamily="18" charset="0"/>
                      </a:rPr>
                      <m:t> </m:t>
                    </m:r>
                    <m:r>
                      <a:rPr lang="en-US" altLang="zh-CN" i="1" dirty="0">
                        <a:latin typeface="Cambria Math" panose="02040503050406030204" pitchFamily="18" charset="0"/>
                      </a:rPr>
                      <m:t>𝑓𝑟𝑎𝑐𝑡𝑖𝑜𝑛</m:t>
                    </m:r>
                    <m:r>
                      <a:rPr lang="zh-CN" altLang="en-US" i="1" dirty="0" smtClean="0">
                        <a:latin typeface="Cambria Math" panose="02040503050406030204" pitchFamily="18" charset="0"/>
                      </a:rPr>
                      <m:t> </m:t>
                    </m:r>
                  </m:oMath>
                </a14:m>
                <a:r>
                  <a:rPr lang="zh-CN" altLang="en-US" dirty="0"/>
                  <a:t>公式 </a:t>
                </a:r>
                <a14:m>
                  <m:oMath xmlns:m="http://schemas.openxmlformats.org/officeDocument/2006/math">
                    <m:r>
                      <a:rPr lang="zh-CN" altLang="en-US"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𝑝</m:t>
                    </m:r>
                  </m:oMath>
                </a14:m>
                <a:r>
                  <a:rPr lang="en-US" altLang="zh-CN" dirty="0"/>
                  <a:t> </a:t>
                </a:r>
                <a:r>
                  <a:rPr lang="zh-CN" altLang="en-US" dirty="0"/>
                  <a:t>原则，增加 </a:t>
                </a:r>
                <a:r>
                  <a:rPr lang="en-US" altLang="zh-CN" dirty="0"/>
                  <a:t>micro-batch</a:t>
                </a:r>
                <a:r>
                  <a:rPr lang="zh-CN" altLang="en-US" dirty="0"/>
                  <a:t> 数量，从而降低 </a:t>
                </a:r>
                <a:r>
                  <a:rPr lang="en-US" altLang="zh-CN" dirty="0"/>
                  <a:t>Bubble</a:t>
                </a:r>
                <a:r>
                  <a:rPr lang="zh-CN" altLang="en-US" dirty="0"/>
                  <a:t> 占比；</a:t>
                </a:r>
                <a:endParaRPr lang="en-US" altLang="zh-CN" dirty="0"/>
              </a:p>
              <a:p>
                <a:pPr marL="582006" lvl="1" indent="-342900">
                  <a:buFont typeface="+mj-lt"/>
                  <a:buAutoNum type="arabicPeriod"/>
                </a:pPr>
                <a:r>
                  <a:rPr lang="zh-CN" altLang="en-US" dirty="0"/>
                  <a:t>在不增加 </a:t>
                </a:r>
                <a:r>
                  <a:rPr lang="en-US" altLang="zh-CN" dirty="0"/>
                  <a:t>micro-batch</a:t>
                </a:r>
                <a:r>
                  <a:rPr lang="zh-CN" altLang="en-US" dirty="0"/>
                  <a:t> 情况下，增加 </a:t>
                </a:r>
                <a:r>
                  <a:rPr lang="en-US" altLang="zh-CN" dirty="0"/>
                  <a:t>seq-length</a:t>
                </a:r>
                <a:r>
                  <a:rPr lang="zh-CN" altLang="en-US" dirty="0"/>
                  <a:t>，让大模型能够放下更多 </a:t>
                </a:r>
                <a:r>
                  <a:rPr lang="en-US" altLang="zh-CN" dirty="0"/>
                  <a:t>Tokens</a:t>
                </a:r>
                <a:r>
                  <a:rPr lang="zh-CN" altLang="en-US" dirty="0"/>
                  <a:t>。</a:t>
                </a:r>
                <a:endParaRPr lang="en-US" altLang="zh-CN" dirty="0"/>
              </a:p>
              <a:p>
                <a:pPr marL="582006" lvl="1" indent="-342900">
                  <a:buFont typeface="+mj-lt"/>
                  <a:buAutoNum type="arabicPeriod"/>
                </a:pPr>
                <a:endParaRPr lang="zh-CN" altLang="en-US" dirty="0"/>
              </a:p>
            </p:txBody>
          </p:sp>
        </mc:Choice>
        <mc:Fallback xmlns="">
          <p:sp>
            <p:nvSpPr>
              <p:cNvPr id="5" name="内容占位符 4">
                <a:extLst>
                  <a:ext uri="{FF2B5EF4-FFF2-40B4-BE49-F238E27FC236}">
                    <a16:creationId xmlns:a16="http://schemas.microsoft.com/office/drawing/2014/main" id="{03B0A813-4D2E-564A-A93C-25729CE0A6D1}"/>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EA5D3239-D0BE-BB4F-84E7-CC453E254993}"/>
              </a:ext>
            </a:extLst>
          </p:cNvPr>
          <p:cNvGrpSpPr/>
          <p:nvPr/>
        </p:nvGrpSpPr>
        <p:grpSpPr>
          <a:xfrm>
            <a:off x="486028" y="3857625"/>
            <a:ext cx="11087100" cy="2171699"/>
            <a:chOff x="554831" y="2400300"/>
            <a:chExt cx="11087100" cy="2171699"/>
          </a:xfrm>
        </p:grpSpPr>
        <p:pic>
          <p:nvPicPr>
            <p:cNvPr id="6" name="图片 5">
              <a:extLst>
                <a:ext uri="{FF2B5EF4-FFF2-40B4-BE49-F238E27FC236}">
                  <a16:creationId xmlns:a16="http://schemas.microsoft.com/office/drawing/2014/main" id="{2806CBA8-96EF-CA47-98B0-724BF22B8552}"/>
                </a:ext>
              </a:extLst>
            </p:cNvPr>
            <p:cNvPicPr>
              <a:picLocks noChangeAspect="1"/>
            </p:cNvPicPr>
            <p:nvPr/>
          </p:nvPicPr>
          <p:blipFill>
            <a:blip r:embed="rId3"/>
            <a:stretch>
              <a:fillRect/>
            </a:stretch>
          </p:blipFill>
          <p:spPr>
            <a:xfrm>
              <a:off x="554831" y="2400300"/>
              <a:ext cx="11087100" cy="2057400"/>
            </a:xfrm>
            <a:prstGeom prst="rect">
              <a:avLst/>
            </a:prstGeom>
          </p:spPr>
        </p:pic>
        <p:sp>
          <p:nvSpPr>
            <p:cNvPr id="7" name="矩形 6">
              <a:extLst>
                <a:ext uri="{FF2B5EF4-FFF2-40B4-BE49-F238E27FC236}">
                  <a16:creationId xmlns:a16="http://schemas.microsoft.com/office/drawing/2014/main" id="{6FFA6FD7-F6C8-E049-8B07-21ABC90EB57F}"/>
                </a:ext>
              </a:extLst>
            </p:cNvPr>
            <p:cNvSpPr/>
            <p:nvPr/>
          </p:nvSpPr>
          <p:spPr>
            <a:xfrm>
              <a:off x="5591503" y="4214648"/>
              <a:ext cx="3142594" cy="357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矩形 1">
            <a:extLst>
              <a:ext uri="{FF2B5EF4-FFF2-40B4-BE49-F238E27FC236}">
                <a16:creationId xmlns:a16="http://schemas.microsoft.com/office/drawing/2014/main" id="{E9732BC6-3AC6-C743-A749-E1CAE80D004C}"/>
              </a:ext>
            </a:extLst>
          </p:cNvPr>
          <p:cNvSpPr/>
          <p:nvPr/>
        </p:nvSpPr>
        <p:spPr>
          <a:xfrm>
            <a:off x="1674527" y="3570277"/>
            <a:ext cx="1030154"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warmup</a:t>
            </a:r>
            <a:endParaRPr lang="zh-CN" altLang="en-US" sz="2000" dirty="0">
              <a:highlight>
                <a:srgbClr val="FFFF00"/>
              </a:highlight>
              <a:latin typeface="Gill Sans MT" panose="020B0502020104020203" pitchFamily="34" charset="0"/>
            </a:endParaRPr>
          </a:p>
        </p:txBody>
      </p:sp>
      <p:sp>
        <p:nvSpPr>
          <p:cNvPr id="9" name="矩形 8">
            <a:extLst>
              <a:ext uri="{FF2B5EF4-FFF2-40B4-BE49-F238E27FC236}">
                <a16:creationId xmlns:a16="http://schemas.microsoft.com/office/drawing/2014/main" id="{06B0AD37-53AC-B94F-9908-047F958D5877}"/>
              </a:ext>
            </a:extLst>
          </p:cNvPr>
          <p:cNvSpPr/>
          <p:nvPr/>
        </p:nvSpPr>
        <p:spPr>
          <a:xfrm>
            <a:off x="4880675" y="5650593"/>
            <a:ext cx="1217706"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cooldown</a:t>
            </a:r>
            <a:endParaRPr lang="zh-CN" altLang="en-US" sz="2000" dirty="0">
              <a:highlight>
                <a:srgbClr val="FFFF00"/>
              </a:highlight>
              <a:latin typeface="Gill Sans MT" panose="020B0502020104020203" pitchFamily="34" charset="0"/>
            </a:endParaRPr>
          </a:p>
        </p:txBody>
      </p:sp>
      <p:sp>
        <p:nvSpPr>
          <p:cNvPr id="10" name="矩形 9">
            <a:extLst>
              <a:ext uri="{FF2B5EF4-FFF2-40B4-BE49-F238E27FC236}">
                <a16:creationId xmlns:a16="http://schemas.microsoft.com/office/drawing/2014/main" id="{1B0D8A2F-E098-A144-A737-0CA074A2AFC0}"/>
              </a:ext>
            </a:extLst>
          </p:cNvPr>
          <p:cNvSpPr/>
          <p:nvPr/>
        </p:nvSpPr>
        <p:spPr>
          <a:xfrm>
            <a:off x="2431412" y="5650593"/>
            <a:ext cx="1959191" cy="400110"/>
          </a:xfrm>
          <a:prstGeom prst="rect">
            <a:avLst/>
          </a:prstGeom>
        </p:spPr>
        <p:txBody>
          <a:bodyPr wrap="none">
            <a:spAutoFit/>
          </a:bodyPr>
          <a:lstStyle/>
          <a:p>
            <a:r>
              <a:rPr lang="zh-CN" altLang="en-US" sz="2000" dirty="0">
                <a:highlight>
                  <a:srgbClr val="FFFF00"/>
                </a:highlight>
                <a:latin typeface="Gill Sans MT" panose="020B0502020104020203" pitchFamily="34" charset="0"/>
              </a:rPr>
              <a:t>稳定阶段 </a:t>
            </a:r>
            <a:r>
              <a:rPr lang="en-US" altLang="zh-CN" sz="2000" dirty="0">
                <a:highlight>
                  <a:srgbClr val="FFFF00"/>
                </a:highlight>
                <a:latin typeface="Gill Sans MT" panose="020B0502020104020203" pitchFamily="34" charset="0"/>
              </a:rPr>
              <a:t>Steady</a:t>
            </a:r>
            <a:endParaRPr lang="zh-CN" altLang="en-US" sz="2000" dirty="0">
              <a:highlight>
                <a:srgbClr val="FFFF00"/>
              </a:highlight>
              <a:latin typeface="Gill Sans MT" panose="020B0502020104020203" pitchFamily="34" charset="0"/>
            </a:endParaRPr>
          </a:p>
        </p:txBody>
      </p:sp>
    </p:spTree>
    <p:extLst>
      <p:ext uri="{BB962C8B-B14F-4D97-AF65-F5344CB8AC3E}">
        <p14:creationId xmlns:p14="http://schemas.microsoft.com/office/powerpoint/2010/main" val="388073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9BE47BFF-D957-354C-8BC7-6967F70F95A5}"/>
              </a:ext>
            </a:extLst>
          </p:cNvPr>
          <p:cNvSpPr>
            <a:spLocks noGrp="1"/>
          </p:cNvSpPr>
          <p:nvPr>
            <p:ph sz="half" idx="1"/>
          </p:nvPr>
        </p:nvSpPr>
        <p:spPr/>
        <p:txBody>
          <a:bodyPr/>
          <a:lstStyle/>
          <a:p>
            <a:r>
              <a:rPr lang="zh-CN" altLang="en-US" b="1" dirty="0"/>
              <a:t>内存占用：</a:t>
            </a:r>
          </a:p>
          <a:p>
            <a:pPr lvl="1"/>
            <a:r>
              <a:rPr lang="en-US" altLang="zh-CN" dirty="0"/>
              <a:t>G-pipe </a:t>
            </a:r>
            <a:r>
              <a:rPr lang="zh-CN" altLang="en-US" dirty="0"/>
              <a:t>到 </a:t>
            </a:r>
            <a:r>
              <a:rPr lang="en-US" altLang="zh-CN" dirty="0"/>
              <a:t>PipeDream </a:t>
            </a:r>
            <a:r>
              <a:rPr lang="zh-CN" altLang="en-US" dirty="0"/>
              <a:t>进化，通过及时安排反向过程，将前向激活值释放掉，避免积累太多激活值占用内存。</a:t>
            </a:r>
          </a:p>
        </p:txBody>
      </p:sp>
      <p:grpSp>
        <p:nvGrpSpPr>
          <p:cNvPr id="6" name="组合 5">
            <a:extLst>
              <a:ext uri="{FF2B5EF4-FFF2-40B4-BE49-F238E27FC236}">
                <a16:creationId xmlns:a16="http://schemas.microsoft.com/office/drawing/2014/main" id="{BD032184-5FB1-014A-9C21-41CCFCFC8D9C}"/>
              </a:ext>
            </a:extLst>
          </p:cNvPr>
          <p:cNvGrpSpPr/>
          <p:nvPr/>
        </p:nvGrpSpPr>
        <p:grpSpPr>
          <a:xfrm>
            <a:off x="486028" y="3857625"/>
            <a:ext cx="11087100" cy="2171699"/>
            <a:chOff x="554831" y="2400300"/>
            <a:chExt cx="11087100" cy="2171699"/>
          </a:xfrm>
        </p:grpSpPr>
        <p:pic>
          <p:nvPicPr>
            <p:cNvPr id="7" name="图片 6">
              <a:extLst>
                <a:ext uri="{FF2B5EF4-FFF2-40B4-BE49-F238E27FC236}">
                  <a16:creationId xmlns:a16="http://schemas.microsoft.com/office/drawing/2014/main" id="{BEFF832B-9B97-A84A-8708-22B29A9BC6FA}"/>
                </a:ext>
              </a:extLst>
            </p:cNvPr>
            <p:cNvPicPr>
              <a:picLocks noChangeAspect="1"/>
            </p:cNvPicPr>
            <p:nvPr/>
          </p:nvPicPr>
          <p:blipFill>
            <a:blip r:embed="rId2"/>
            <a:stretch>
              <a:fillRect/>
            </a:stretch>
          </p:blipFill>
          <p:spPr>
            <a:xfrm>
              <a:off x="554831" y="2400300"/>
              <a:ext cx="11087100" cy="2057400"/>
            </a:xfrm>
            <a:prstGeom prst="rect">
              <a:avLst/>
            </a:prstGeom>
          </p:spPr>
        </p:pic>
        <p:sp>
          <p:nvSpPr>
            <p:cNvPr id="8" name="矩形 7">
              <a:extLst>
                <a:ext uri="{FF2B5EF4-FFF2-40B4-BE49-F238E27FC236}">
                  <a16:creationId xmlns:a16="http://schemas.microsoft.com/office/drawing/2014/main" id="{1A8FBF41-7AD3-924B-AFD4-DC331FDB74DF}"/>
                </a:ext>
              </a:extLst>
            </p:cNvPr>
            <p:cNvSpPr/>
            <p:nvPr/>
          </p:nvSpPr>
          <p:spPr>
            <a:xfrm>
              <a:off x="5591503" y="4214648"/>
              <a:ext cx="3142594" cy="357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标题 2">
            <a:extLst>
              <a:ext uri="{FF2B5EF4-FFF2-40B4-BE49-F238E27FC236}">
                <a16:creationId xmlns:a16="http://schemas.microsoft.com/office/drawing/2014/main" id="{B9C3030D-DACC-3B47-841A-DC797CEAA1C2}"/>
              </a:ext>
            </a:extLst>
          </p:cNvPr>
          <p:cNvSpPr>
            <a:spLocks noGrp="1"/>
          </p:cNvSpPr>
          <p:nvPr>
            <p:ph type="title"/>
          </p:nvPr>
        </p:nvSpPr>
        <p:spPr/>
        <p:txBody>
          <a:bodyPr/>
          <a:lstStyle/>
          <a:p>
            <a:r>
              <a:rPr lang="en-US" altLang="zh-CN" dirty="0"/>
              <a:t>One Forward and One Backward(1F1B)</a:t>
            </a:r>
            <a:r>
              <a:rPr lang="zh-CN" altLang="en-US" dirty="0"/>
              <a:t> </a:t>
            </a:r>
            <a:r>
              <a:rPr lang="en-US" altLang="zh-CN" dirty="0"/>
              <a:t>also</a:t>
            </a:r>
            <a:r>
              <a:rPr lang="zh-CN" altLang="en-US" dirty="0"/>
              <a:t> </a:t>
            </a:r>
            <a:r>
              <a:rPr lang="en-US" altLang="zh-CN" dirty="0"/>
              <a:t>named</a:t>
            </a:r>
            <a:r>
              <a:rPr lang="zh-CN" altLang="en-US" dirty="0"/>
              <a:t> </a:t>
            </a:r>
            <a:r>
              <a:rPr lang="en-US" altLang="zh-CN" dirty="0"/>
              <a:t>PipeDream</a:t>
            </a:r>
            <a:endParaRPr lang="zh-CN" altLang="en-US" dirty="0"/>
          </a:p>
        </p:txBody>
      </p:sp>
    </p:spTree>
    <p:extLst>
      <p:ext uri="{BB962C8B-B14F-4D97-AF65-F5344CB8AC3E}">
        <p14:creationId xmlns:p14="http://schemas.microsoft.com/office/powerpoint/2010/main" val="192003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A82BD9C-792D-B040-A6C4-05DEE56823EF}"/>
              </a:ext>
            </a:extLst>
          </p:cNvPr>
          <p:cNvSpPr>
            <a:spLocks noGrp="1"/>
          </p:cNvSpPr>
          <p:nvPr>
            <p:ph sz="half" idx="1"/>
          </p:nvPr>
        </p:nvSpPr>
        <p:spPr/>
        <p:txBody>
          <a:bodyPr>
            <a:normAutofit fontScale="92500"/>
          </a:bodyPr>
          <a:lstStyle/>
          <a:p>
            <a:r>
              <a:rPr lang="en-US" altLang="zh-CN" dirty="0"/>
              <a:t>05</a:t>
            </a:r>
            <a:r>
              <a:rPr lang="zh-CN" altLang="en-US" dirty="0"/>
              <a:t> </a:t>
            </a:r>
            <a:r>
              <a:rPr lang="en-US" altLang="zh-CN" dirty="0"/>
              <a:t>Megatron-LM</a:t>
            </a:r>
            <a:r>
              <a:rPr lang="zh-CN" altLang="en-US" dirty="0"/>
              <a:t> </a:t>
            </a:r>
            <a:endParaRPr lang="en-US" altLang="zh-CN" dirty="0"/>
          </a:p>
          <a:p>
            <a:r>
              <a:rPr lang="zh-CN" altLang="en-US" dirty="0"/>
              <a:t>流水并行 </a:t>
            </a:r>
            <a:r>
              <a:rPr lang="en-US" altLang="zh-CN" dirty="0"/>
              <a:t>Interleaved</a:t>
            </a:r>
            <a:endParaRPr lang="zh-CN" altLang="en-US" dirty="0"/>
          </a:p>
        </p:txBody>
      </p:sp>
    </p:spTree>
    <p:extLst>
      <p:ext uri="{BB962C8B-B14F-4D97-AF65-F5344CB8AC3E}">
        <p14:creationId xmlns:p14="http://schemas.microsoft.com/office/powerpoint/2010/main" val="2728282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2EB1727-20F4-C146-A5F4-B9E5E31736C7}"/>
              </a:ext>
            </a:extLst>
          </p:cNvPr>
          <p:cNvSpPr>
            <a:spLocks noGrp="1"/>
          </p:cNvSpPr>
          <p:nvPr>
            <p:ph type="title"/>
          </p:nvPr>
        </p:nvSpPr>
        <p:spPr/>
        <p:txBody>
          <a:bodyPr/>
          <a:lstStyle/>
          <a:p>
            <a:r>
              <a:rPr lang="en-US" altLang="zh-CN" b="0" dirty="0"/>
              <a:t>virtual pipeline</a:t>
            </a:r>
            <a:r>
              <a:rPr lang="zh-CN" altLang="en-US" b="0" dirty="0"/>
              <a:t> </a:t>
            </a:r>
            <a:r>
              <a:rPr lang="zh-CN" altLang="en-US" dirty="0"/>
              <a:t>原理</a:t>
            </a:r>
          </a:p>
        </p:txBody>
      </p:sp>
      <p:sp>
        <p:nvSpPr>
          <p:cNvPr id="5" name="内容占位符 4">
            <a:extLst>
              <a:ext uri="{FF2B5EF4-FFF2-40B4-BE49-F238E27FC236}">
                <a16:creationId xmlns:a16="http://schemas.microsoft.com/office/drawing/2014/main" id="{2C7485AF-173B-9647-9D3C-B77BF3DC104B}"/>
              </a:ext>
            </a:extLst>
          </p:cNvPr>
          <p:cNvSpPr>
            <a:spLocks noGrp="1"/>
          </p:cNvSpPr>
          <p:nvPr>
            <p:ph sz="half" idx="1"/>
          </p:nvPr>
        </p:nvSpPr>
        <p:spPr/>
        <p:txBody>
          <a:bodyPr/>
          <a:lstStyle/>
          <a:p>
            <a:r>
              <a:rPr lang="en-US" altLang="zh-CN" dirty="0"/>
              <a:t>1F1B</a:t>
            </a:r>
            <a:r>
              <a:rPr lang="zh-CN" altLang="en-US" dirty="0"/>
              <a:t> 可以使得流水并行增加 </a:t>
            </a:r>
            <a:r>
              <a:rPr lang="en-US" altLang="zh-CN" dirty="0"/>
              <a:t>micro-batch</a:t>
            </a:r>
            <a:r>
              <a:rPr lang="zh-CN" altLang="en-US" dirty="0"/>
              <a:t> 数量，从而降低 </a:t>
            </a:r>
            <a:r>
              <a:rPr lang="en-US" altLang="zh-CN" dirty="0"/>
              <a:t>Bubble</a:t>
            </a:r>
            <a:r>
              <a:rPr lang="zh-CN" altLang="en-US" dirty="0"/>
              <a:t> 占比。</a:t>
            </a:r>
            <a:r>
              <a:rPr lang="zh-CN" altLang="en-US" b="1" dirty="0"/>
              <a:t>将流水线划分更细</a:t>
            </a:r>
            <a:r>
              <a:rPr lang="zh-CN" altLang="en-US" dirty="0"/>
              <a:t>：</a:t>
            </a:r>
            <a:endParaRPr lang="en-US" altLang="zh-CN" dirty="0"/>
          </a:p>
          <a:p>
            <a:pPr marL="582006" lvl="1" indent="-342900">
              <a:buFont typeface="+mj-lt"/>
              <a:buAutoNum type="arabicPeriod"/>
            </a:pPr>
            <a:r>
              <a:rPr lang="zh-CN" altLang="en-US" dirty="0"/>
              <a:t>增加 </a:t>
            </a:r>
            <a:r>
              <a:rPr lang="en-US" altLang="zh-CN" dirty="0"/>
              <a:t>micro-batch</a:t>
            </a:r>
            <a:r>
              <a:rPr lang="zh-CN" altLang="en-US" dirty="0"/>
              <a:t> 数量，而不是增加每个</a:t>
            </a:r>
            <a:r>
              <a:rPr lang="en-US" altLang="zh-CN" dirty="0"/>
              <a:t>micro-batch</a:t>
            </a:r>
            <a:r>
              <a:rPr lang="zh-CN" altLang="en-US" dirty="0"/>
              <a:t> 的样本数，增加每次迭代耗时；</a:t>
            </a:r>
            <a:endParaRPr lang="en-US" altLang="zh-CN" dirty="0"/>
          </a:p>
          <a:p>
            <a:pPr marL="582006" lvl="1" indent="-342900">
              <a:buFont typeface="+mj-lt"/>
              <a:buAutoNum type="arabicPeriod"/>
            </a:pPr>
            <a:r>
              <a:rPr lang="en-US" altLang="zh-CN" dirty="0"/>
              <a:t>NPU</a:t>
            </a:r>
            <a:r>
              <a:rPr lang="zh-CN" altLang="en-US" dirty="0"/>
              <a:t> 数量固定，每个 </a:t>
            </a:r>
            <a:r>
              <a:rPr lang="en-US" altLang="zh-CN" dirty="0"/>
              <a:t>NPU</a:t>
            </a:r>
            <a:r>
              <a:rPr lang="zh-CN" altLang="en-US" dirty="0"/>
              <a:t> 上可以执行多个 </a:t>
            </a:r>
            <a:r>
              <a:rPr lang="en-US" altLang="zh-CN" dirty="0"/>
              <a:t>Transformer</a:t>
            </a:r>
            <a:r>
              <a:rPr lang="zh-CN" altLang="en-US" dirty="0"/>
              <a:t> </a:t>
            </a:r>
            <a:r>
              <a:rPr lang="en-US" altLang="zh-CN" dirty="0"/>
              <a:t>Layer</a:t>
            </a:r>
            <a:r>
              <a:rPr lang="zh-CN" altLang="en-US" dirty="0"/>
              <a:t>，</a:t>
            </a:r>
            <a:r>
              <a:rPr lang="en-US" altLang="zh-CN" dirty="0"/>
              <a:t>So</a:t>
            </a:r>
            <a:r>
              <a:rPr lang="zh-CN" altLang="en-US" dirty="0"/>
              <a:t> </a:t>
            </a:r>
            <a:r>
              <a:rPr lang="en-US" altLang="zh-CN" dirty="0"/>
              <a:t>like</a:t>
            </a:r>
            <a:r>
              <a:rPr lang="zh-CN" altLang="en-US" dirty="0"/>
              <a:t> </a:t>
            </a:r>
            <a:r>
              <a:rPr lang="en-US" altLang="zh-CN" dirty="0"/>
              <a:t>these</a:t>
            </a:r>
            <a:r>
              <a:rPr lang="zh-CN" altLang="en-US" dirty="0"/>
              <a:t>：</a:t>
            </a:r>
          </a:p>
        </p:txBody>
      </p:sp>
      <p:pic>
        <p:nvPicPr>
          <p:cNvPr id="6" name="图片 5">
            <a:extLst>
              <a:ext uri="{FF2B5EF4-FFF2-40B4-BE49-F238E27FC236}">
                <a16:creationId xmlns:a16="http://schemas.microsoft.com/office/drawing/2014/main" id="{544DCBCB-7A78-324C-A845-094D8AFF1B6F}"/>
              </a:ext>
            </a:extLst>
          </p:cNvPr>
          <p:cNvPicPr>
            <a:picLocks noChangeAspect="1"/>
          </p:cNvPicPr>
          <p:nvPr/>
        </p:nvPicPr>
        <p:blipFill rotWithShape="1">
          <a:blip r:embed="rId2"/>
          <a:srcRect l="8284" t="6141" r="1888" b="4945"/>
          <a:stretch/>
        </p:blipFill>
        <p:spPr>
          <a:xfrm>
            <a:off x="1460937" y="3342289"/>
            <a:ext cx="9080939" cy="2732689"/>
          </a:xfrm>
          <a:prstGeom prst="rect">
            <a:avLst/>
          </a:prstGeom>
        </p:spPr>
      </p:pic>
    </p:spTree>
    <p:extLst>
      <p:ext uri="{BB962C8B-B14F-4D97-AF65-F5344CB8AC3E}">
        <p14:creationId xmlns:p14="http://schemas.microsoft.com/office/powerpoint/2010/main" val="57922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49F648-5F06-CE47-8ED7-64FED1208CF4}"/>
              </a:ext>
            </a:extLst>
          </p:cNvPr>
          <p:cNvSpPr>
            <a:spLocks noGrp="1"/>
          </p:cNvSpPr>
          <p:nvPr>
            <p:ph type="title"/>
          </p:nvPr>
        </p:nvSpPr>
        <p:spPr/>
        <p:txBody>
          <a:bodyPr/>
          <a:lstStyle/>
          <a:p>
            <a:r>
              <a:rPr lang="en-US" altLang="zh-CN" dirty="0"/>
              <a:t>Virtual pipeline</a:t>
            </a:r>
            <a:r>
              <a:rPr lang="zh-CN" altLang="en-US" dirty="0"/>
              <a:t> </a:t>
            </a:r>
            <a:r>
              <a:rPr lang="en-US" altLang="zh-CN" dirty="0"/>
              <a:t>also</a:t>
            </a:r>
            <a:r>
              <a:rPr lang="zh-CN" altLang="en-US" dirty="0"/>
              <a:t> </a:t>
            </a:r>
            <a:r>
              <a:rPr lang="en-US" altLang="zh-CN" dirty="0"/>
              <a:t>named</a:t>
            </a:r>
            <a:r>
              <a:rPr lang="zh-CN" altLang="en-US" dirty="0"/>
              <a:t> </a:t>
            </a:r>
            <a:r>
              <a:rPr lang="en-US" altLang="zh-CN" dirty="0"/>
              <a:t>Interleaved 1F1B</a:t>
            </a:r>
            <a:endParaRPr lang="zh-CN" altLang="en-US" dirty="0"/>
          </a:p>
        </p:txBody>
      </p:sp>
      <p:sp>
        <p:nvSpPr>
          <p:cNvPr id="5" name="内容占位符 4">
            <a:extLst>
              <a:ext uri="{FF2B5EF4-FFF2-40B4-BE49-F238E27FC236}">
                <a16:creationId xmlns:a16="http://schemas.microsoft.com/office/drawing/2014/main" id="{CADE044C-D83C-A142-A0B8-6FAD0CFFC486}"/>
              </a:ext>
            </a:extLst>
          </p:cNvPr>
          <p:cNvSpPr>
            <a:spLocks noGrp="1"/>
          </p:cNvSpPr>
          <p:nvPr>
            <p:ph sz="half" idx="1"/>
          </p:nvPr>
        </p:nvSpPr>
        <p:spPr/>
        <p:txBody>
          <a:bodyPr/>
          <a:lstStyle/>
          <a:p>
            <a:r>
              <a:rPr lang="en-US" altLang="zh-CN" dirty="0"/>
              <a:t>virtual</a:t>
            </a:r>
            <a:r>
              <a:rPr lang="zh-CN" altLang="en-US" dirty="0"/>
              <a:t> </a:t>
            </a:r>
            <a:r>
              <a:rPr lang="en-US" altLang="zh-CN" dirty="0"/>
              <a:t>pipeline</a:t>
            </a:r>
            <a:r>
              <a:rPr lang="zh-CN" altLang="en-US" dirty="0"/>
              <a:t> </a:t>
            </a:r>
            <a:r>
              <a:rPr lang="en-US" altLang="zh-CN" dirty="0"/>
              <a:t>stage=2</a:t>
            </a:r>
            <a:r>
              <a:rPr lang="zh-CN" altLang="en-US" dirty="0"/>
              <a:t>，即每个 </a:t>
            </a:r>
            <a:r>
              <a:rPr lang="en-US" altLang="zh-CN" dirty="0"/>
              <a:t>NPU</a:t>
            </a:r>
            <a:r>
              <a:rPr lang="zh-CN" altLang="en-US" dirty="0"/>
              <a:t> 同时处于 </a:t>
            </a:r>
            <a:r>
              <a:rPr lang="en-US" altLang="zh-CN" dirty="0"/>
              <a:t>4</a:t>
            </a:r>
            <a:r>
              <a:rPr lang="zh-CN" altLang="en-US" dirty="0"/>
              <a:t> 条流水线中，</a:t>
            </a:r>
            <a:r>
              <a:rPr lang="en-US" altLang="zh-CN" dirty="0"/>
              <a:t>2</a:t>
            </a:r>
            <a:r>
              <a:rPr lang="zh-CN" altLang="en-US" dirty="0"/>
              <a:t> 条前向流水线，</a:t>
            </a:r>
            <a:r>
              <a:rPr lang="en-US" altLang="zh-CN" dirty="0"/>
              <a:t>2</a:t>
            </a:r>
            <a:r>
              <a:rPr lang="zh-CN" altLang="en-US" dirty="0"/>
              <a:t> 条后向流水线。有效降低 </a:t>
            </a:r>
            <a:r>
              <a:rPr lang="en-US" altLang="zh-CN" dirty="0"/>
              <a:t>bubble fraction</a:t>
            </a:r>
            <a:r>
              <a:rPr lang="zh-CN" altLang="en-US" dirty="0"/>
              <a:t>，从而提升了设备利用率：</a:t>
            </a:r>
            <a:endParaRPr lang="en-US" altLang="zh-CN" dirty="0"/>
          </a:p>
          <a:p>
            <a:pPr marL="582006" lvl="1" indent="-342900">
              <a:buFont typeface="+mj-lt"/>
              <a:buAutoNum type="arabicPeriod"/>
            </a:pPr>
            <a:r>
              <a:rPr lang="zh-CN" altLang="en-US" dirty="0"/>
              <a:t>深蓝色 </a:t>
            </a:r>
            <a:r>
              <a:rPr lang="en-US" altLang="zh-CN" dirty="0"/>
              <a:t>NPU1</a:t>
            </a:r>
            <a:r>
              <a:rPr lang="zh-CN" altLang="en-US" dirty="0"/>
              <a:t> 执行 </a:t>
            </a:r>
            <a:r>
              <a:rPr lang="en-US" altLang="zh-CN" dirty="0"/>
              <a:t>LLM</a:t>
            </a:r>
            <a:r>
              <a:rPr lang="zh-CN" altLang="en-US" dirty="0"/>
              <a:t> </a:t>
            </a:r>
            <a:r>
              <a:rPr lang="en-US" altLang="zh-CN" dirty="0"/>
              <a:t>Layer1</a:t>
            </a:r>
            <a:r>
              <a:rPr lang="zh-CN" altLang="en-US" dirty="0"/>
              <a:t> 前向，浅蓝色 </a:t>
            </a:r>
            <a:r>
              <a:rPr lang="en-US" altLang="zh-CN" dirty="0"/>
              <a:t>NPU1</a:t>
            </a:r>
            <a:r>
              <a:rPr lang="zh-CN" altLang="en-US" dirty="0"/>
              <a:t> 执行 </a:t>
            </a:r>
            <a:r>
              <a:rPr lang="en-US" altLang="zh-CN" dirty="0"/>
              <a:t>LLM</a:t>
            </a:r>
            <a:r>
              <a:rPr lang="zh-CN" altLang="en-US" dirty="0"/>
              <a:t> </a:t>
            </a:r>
            <a:r>
              <a:rPr lang="en-US" altLang="zh-CN" dirty="0"/>
              <a:t>Layer5</a:t>
            </a:r>
            <a:r>
              <a:rPr lang="zh-CN" altLang="en-US" dirty="0"/>
              <a:t> 前向；</a:t>
            </a:r>
            <a:endParaRPr lang="en-US" altLang="zh-CN" dirty="0"/>
          </a:p>
          <a:p>
            <a:pPr marL="582006" lvl="1" indent="-342900">
              <a:buFont typeface="+mj-lt"/>
              <a:buAutoNum type="arabicPeriod"/>
            </a:pPr>
            <a:r>
              <a:rPr lang="zh-CN" altLang="en-US" dirty="0"/>
              <a:t>浅绿色 </a:t>
            </a:r>
            <a:r>
              <a:rPr lang="en-US" altLang="zh-CN" dirty="0"/>
              <a:t>NPU1</a:t>
            </a:r>
            <a:r>
              <a:rPr lang="zh-CN" altLang="en-US" dirty="0"/>
              <a:t> 执行 </a:t>
            </a:r>
            <a:r>
              <a:rPr lang="en-US" altLang="zh-CN" dirty="0"/>
              <a:t>LLM</a:t>
            </a:r>
            <a:r>
              <a:rPr lang="zh-CN" altLang="en-US" dirty="0"/>
              <a:t> </a:t>
            </a:r>
            <a:r>
              <a:rPr lang="en-US" altLang="zh-CN" dirty="0"/>
              <a:t>layer1</a:t>
            </a:r>
            <a:r>
              <a:rPr lang="zh-CN" altLang="en-US" dirty="0"/>
              <a:t> 反向，深绿色 </a:t>
            </a:r>
            <a:r>
              <a:rPr lang="en-US" altLang="zh-CN" dirty="0"/>
              <a:t>NPU1</a:t>
            </a:r>
            <a:r>
              <a:rPr lang="zh-CN" altLang="en-US" dirty="0"/>
              <a:t> 执行 </a:t>
            </a:r>
            <a:r>
              <a:rPr lang="en-US" altLang="zh-CN" dirty="0"/>
              <a:t>LLM</a:t>
            </a:r>
            <a:r>
              <a:rPr lang="zh-CN" altLang="en-US" dirty="0"/>
              <a:t> </a:t>
            </a:r>
            <a:r>
              <a:rPr lang="en-US" altLang="zh-CN" dirty="0"/>
              <a:t>layer5</a:t>
            </a:r>
            <a:r>
              <a:rPr lang="zh-CN" altLang="en-US" dirty="0"/>
              <a:t> 反向；</a:t>
            </a:r>
          </a:p>
        </p:txBody>
      </p:sp>
      <p:pic>
        <p:nvPicPr>
          <p:cNvPr id="6" name="图片 5">
            <a:extLst>
              <a:ext uri="{FF2B5EF4-FFF2-40B4-BE49-F238E27FC236}">
                <a16:creationId xmlns:a16="http://schemas.microsoft.com/office/drawing/2014/main" id="{06C7DA5F-7859-3E4C-B9AA-F5002AC425BE}"/>
              </a:ext>
            </a:extLst>
          </p:cNvPr>
          <p:cNvPicPr>
            <a:picLocks noChangeAspect="1"/>
          </p:cNvPicPr>
          <p:nvPr/>
        </p:nvPicPr>
        <p:blipFill>
          <a:blip r:embed="rId2"/>
          <a:stretch>
            <a:fillRect/>
          </a:stretch>
        </p:blipFill>
        <p:spPr>
          <a:xfrm>
            <a:off x="623635" y="3815255"/>
            <a:ext cx="11149181" cy="2539825"/>
          </a:xfrm>
          <a:prstGeom prst="rect">
            <a:avLst/>
          </a:prstGeom>
        </p:spPr>
      </p:pic>
    </p:spTree>
    <p:extLst>
      <p:ext uri="{BB962C8B-B14F-4D97-AF65-F5344CB8AC3E}">
        <p14:creationId xmlns:p14="http://schemas.microsoft.com/office/powerpoint/2010/main" val="243710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CA1FBBE-8309-6347-BA97-3FE95FCB7A3B}"/>
              </a:ext>
            </a:extLst>
          </p:cNvPr>
          <p:cNvSpPr>
            <a:spLocks noGrp="1"/>
          </p:cNvSpPr>
          <p:nvPr>
            <p:ph type="title"/>
          </p:nvPr>
        </p:nvSpPr>
        <p:spPr/>
        <p:txBody>
          <a:bodyPr/>
          <a:lstStyle/>
          <a:p>
            <a:r>
              <a:rPr lang="en-US" altLang="zh-CN" dirty="0"/>
              <a:t>Virtual Pipeline</a:t>
            </a:r>
            <a:r>
              <a:rPr lang="zh-CN" altLang="en-US" dirty="0"/>
              <a:t> </a:t>
            </a:r>
            <a:r>
              <a:rPr lang="en-US" altLang="zh-CN" dirty="0"/>
              <a:t>also</a:t>
            </a:r>
            <a:r>
              <a:rPr lang="zh-CN" altLang="en-US" dirty="0"/>
              <a:t> </a:t>
            </a:r>
            <a:r>
              <a:rPr lang="en-US" altLang="zh-CN" dirty="0"/>
              <a:t>named</a:t>
            </a:r>
            <a:r>
              <a:rPr lang="zh-CN" altLang="en-US" dirty="0"/>
              <a:t> </a:t>
            </a:r>
            <a:r>
              <a:rPr lang="en-US" altLang="zh-CN" dirty="0"/>
              <a:t>Interleaved 1F1B</a:t>
            </a:r>
            <a:endParaRPr lang="zh-CN" altLang="en-US" dirty="0"/>
          </a:p>
        </p:txBody>
      </p:sp>
      <p:sp>
        <p:nvSpPr>
          <p:cNvPr id="5" name="内容占位符 4">
            <a:extLst>
              <a:ext uri="{FF2B5EF4-FFF2-40B4-BE49-F238E27FC236}">
                <a16:creationId xmlns:a16="http://schemas.microsoft.com/office/drawing/2014/main" id="{5AA7711A-137C-CC4B-8DF4-683723FFD530}"/>
              </a:ext>
            </a:extLst>
          </p:cNvPr>
          <p:cNvSpPr>
            <a:spLocks noGrp="1"/>
          </p:cNvSpPr>
          <p:nvPr>
            <p:ph sz="half" idx="1"/>
          </p:nvPr>
        </p:nvSpPr>
        <p:spPr/>
        <p:txBody>
          <a:bodyPr/>
          <a:lstStyle/>
          <a:p>
            <a:pPr>
              <a:lnSpc>
                <a:spcPct val="150000"/>
              </a:lnSpc>
              <a:buFont typeface="Arial" panose="020B0604020202020204" pitchFamily="34" charset="0"/>
              <a:buChar char="•"/>
            </a:pPr>
            <a:r>
              <a:rPr lang="en-US" altLang="zh-CN" dirty="0"/>
              <a:t>Why</a:t>
            </a:r>
            <a:r>
              <a:rPr lang="zh-CN" altLang="en-US" dirty="0"/>
              <a:t> </a:t>
            </a:r>
            <a:r>
              <a:rPr lang="en-US" altLang="zh-CN" dirty="0"/>
              <a:t>named</a:t>
            </a:r>
            <a:r>
              <a:rPr lang="zh-CN" altLang="en-US" dirty="0"/>
              <a:t> </a:t>
            </a:r>
            <a:r>
              <a:rPr lang="en-US" altLang="zh-CN" dirty="0"/>
              <a:t>Interleaved 1F1B</a:t>
            </a:r>
            <a:r>
              <a:rPr lang="zh-CN" altLang="en-US" dirty="0"/>
              <a:t> </a:t>
            </a:r>
            <a:r>
              <a:rPr lang="en-US" altLang="zh-CN" dirty="0"/>
              <a:t>or</a:t>
            </a:r>
            <a:r>
              <a:rPr lang="zh-CN" altLang="en-US" dirty="0"/>
              <a:t> </a:t>
            </a:r>
            <a:r>
              <a:rPr lang="en-US" altLang="zh-CN" dirty="0"/>
              <a:t>1F1B-interleaving</a:t>
            </a:r>
            <a:r>
              <a:rPr lang="zh-CN" altLang="en-US" dirty="0"/>
              <a:t>？</a:t>
            </a:r>
            <a:endParaRPr lang="en-US" altLang="zh-CN" dirty="0"/>
          </a:p>
          <a:p>
            <a:pPr lvl="1"/>
            <a:r>
              <a:rPr lang="zh-CN" altLang="en-US" sz="1600" dirty="0"/>
              <a:t>在 </a:t>
            </a:r>
            <a:r>
              <a:rPr lang="en-US" altLang="zh-CN" sz="1600" dirty="0"/>
              <a:t>steady </a:t>
            </a:r>
            <a:r>
              <a:rPr lang="zh-CN" altLang="en-US" sz="1600" dirty="0"/>
              <a:t>的时候也是 </a:t>
            </a:r>
            <a:r>
              <a:rPr lang="en-US" altLang="zh-CN" sz="1600" dirty="0"/>
              <a:t>1F1B </a:t>
            </a:r>
            <a:r>
              <a:rPr lang="zh-CN" altLang="en-US" sz="1600" dirty="0"/>
              <a:t>的形式，叫做 </a:t>
            </a:r>
            <a:r>
              <a:rPr lang="en-US" altLang="zh-CN" sz="1600" dirty="0"/>
              <a:t>1F1B-interleaving</a:t>
            </a:r>
            <a:endParaRPr lang="zh-CN" altLang="en-US" sz="1600" dirty="0"/>
          </a:p>
        </p:txBody>
      </p:sp>
      <p:pic>
        <p:nvPicPr>
          <p:cNvPr id="6" name="图片 5">
            <a:extLst>
              <a:ext uri="{FF2B5EF4-FFF2-40B4-BE49-F238E27FC236}">
                <a16:creationId xmlns:a16="http://schemas.microsoft.com/office/drawing/2014/main" id="{71D1BC06-BFFD-D845-A14A-E65FDA154F75}"/>
              </a:ext>
            </a:extLst>
          </p:cNvPr>
          <p:cNvPicPr>
            <a:picLocks noChangeAspect="1"/>
          </p:cNvPicPr>
          <p:nvPr/>
        </p:nvPicPr>
        <p:blipFill>
          <a:blip r:embed="rId2"/>
          <a:stretch>
            <a:fillRect/>
          </a:stretch>
        </p:blipFill>
        <p:spPr>
          <a:xfrm>
            <a:off x="613333" y="2637305"/>
            <a:ext cx="7596579" cy="1730529"/>
          </a:xfrm>
          <a:prstGeom prst="rect">
            <a:avLst/>
          </a:prstGeom>
        </p:spPr>
      </p:pic>
      <p:sp>
        <p:nvSpPr>
          <p:cNvPr id="7" name="矩形 6">
            <a:extLst>
              <a:ext uri="{FF2B5EF4-FFF2-40B4-BE49-F238E27FC236}">
                <a16:creationId xmlns:a16="http://schemas.microsoft.com/office/drawing/2014/main" id="{D6D8F905-ADDD-9E4B-A77F-6CC16BA72716}"/>
              </a:ext>
            </a:extLst>
          </p:cNvPr>
          <p:cNvSpPr/>
          <p:nvPr/>
        </p:nvSpPr>
        <p:spPr>
          <a:xfrm>
            <a:off x="1758749" y="3758730"/>
            <a:ext cx="1959191" cy="400110"/>
          </a:xfrm>
          <a:prstGeom prst="rect">
            <a:avLst/>
          </a:prstGeom>
        </p:spPr>
        <p:txBody>
          <a:bodyPr wrap="none">
            <a:spAutoFit/>
          </a:bodyPr>
          <a:lstStyle/>
          <a:p>
            <a:r>
              <a:rPr lang="zh-CN" altLang="en-US" sz="2000" dirty="0">
                <a:highlight>
                  <a:srgbClr val="FFFF00"/>
                </a:highlight>
                <a:latin typeface="Gill Sans MT" panose="020B0502020104020203" pitchFamily="34" charset="0"/>
              </a:rPr>
              <a:t>稳定阶段 </a:t>
            </a:r>
            <a:r>
              <a:rPr lang="en-US" altLang="zh-CN" sz="2000" dirty="0">
                <a:highlight>
                  <a:srgbClr val="FFFF00"/>
                </a:highlight>
                <a:latin typeface="Gill Sans MT" panose="020B0502020104020203" pitchFamily="34" charset="0"/>
              </a:rPr>
              <a:t>Steady</a:t>
            </a:r>
            <a:endParaRPr lang="zh-CN" altLang="en-US" sz="2000" dirty="0">
              <a:highlight>
                <a:srgbClr val="FFFF00"/>
              </a:highlight>
              <a:latin typeface="Gill Sans MT" panose="020B0502020104020203" pitchFamily="34" charset="0"/>
            </a:endParaRPr>
          </a:p>
        </p:txBody>
      </p:sp>
    </p:spTree>
    <p:extLst>
      <p:ext uri="{BB962C8B-B14F-4D97-AF65-F5344CB8AC3E}">
        <p14:creationId xmlns:p14="http://schemas.microsoft.com/office/powerpoint/2010/main" val="1304168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588FC8-B3A5-4345-8AC1-6727E467B842}"/>
              </a:ext>
            </a:extLst>
          </p:cNvPr>
          <p:cNvSpPr>
            <a:spLocks noGrp="1"/>
          </p:cNvSpPr>
          <p:nvPr>
            <p:ph type="title"/>
          </p:nvPr>
        </p:nvSpPr>
        <p:spPr/>
        <p:txBody>
          <a:bodyPr/>
          <a:lstStyle/>
          <a:p>
            <a:r>
              <a:rPr lang="en-US" altLang="zh-CN" dirty="0"/>
              <a:t>Interleaved 1F1B</a:t>
            </a:r>
            <a:r>
              <a:rPr lang="zh-CN" altLang="en-US" dirty="0"/>
              <a:t> </a:t>
            </a:r>
            <a:r>
              <a:rPr lang="en-US" altLang="zh-CN" dirty="0"/>
              <a:t>Bubble</a:t>
            </a:r>
            <a:r>
              <a:rPr lang="zh-CN" altLang="en-US" dirty="0"/>
              <a:t> 计算</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25A04CA-DDFB-9A4C-98E2-5124CF1CBADF}"/>
                  </a:ext>
                </a:extLst>
              </p:cNvPr>
              <p:cNvSpPr>
                <a:spLocks noGrp="1"/>
              </p:cNvSpPr>
              <p:nvPr>
                <p:ph sz="half" idx="1"/>
              </p:nvPr>
            </p:nvSpPr>
            <p:spPr>
              <a:xfrm>
                <a:off x="623635" y="1360170"/>
                <a:ext cx="10963473" cy="3411527"/>
              </a:xfrm>
            </p:spPr>
            <p:txBody>
              <a:bodyPr/>
              <a:lstStyle/>
              <a:p>
                <a:r>
                  <a:rPr lang="zh-CN" altLang="en-US" dirty="0"/>
                  <a:t> </a:t>
                </a:r>
                <a:r>
                  <a:rPr lang="zh-CN" altLang="en-US" b="1" dirty="0"/>
                  <a:t>空泡率：</a:t>
                </a:r>
                <a:r>
                  <a:rPr lang="en-US" altLang="zh-CN" dirty="0"/>
                  <a:t> </a:t>
                </a:r>
                <a14:m>
                  <m:oMath xmlns:m="http://schemas.openxmlformats.org/officeDocument/2006/math">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𝑡</m:t>
                        </m:r>
                      </m:e>
                      <m:sub>
                        <m:r>
                          <a:rPr lang="en-US" altLang="zh-CN" i="1" dirty="0">
                            <a:latin typeface="Cambria Math" panose="02040503050406030204" pitchFamily="18" charset="0"/>
                          </a:rPr>
                          <m:t>𝑝𝑏</m:t>
                        </m:r>
                      </m:sub>
                      <m:sup>
                        <m:r>
                          <a:rPr lang="en-US" altLang="zh-CN" i="1" dirty="0">
                            <a:latin typeface="Cambria Math" panose="02040503050406030204" pitchFamily="18" charset="0"/>
                          </a:rPr>
                          <m:t>𝑖𝑛𝑡</m:t>
                        </m:r>
                      </m:sup>
                    </m:sSubSup>
                  </m:oMath>
                </a14:m>
                <a:r>
                  <a:rPr lang="zh-CN" altLang="en-US" dirty="0"/>
                  <a:t> 为 </a:t>
                </a:r>
                <a:r>
                  <a:rPr lang="en-US" altLang="zh-CN" dirty="0"/>
                  <a:t>Interleaved</a:t>
                </a:r>
                <a:r>
                  <a:rPr lang="zh-CN" altLang="en-US" dirty="0"/>
                  <a:t> </a:t>
                </a:r>
                <a:r>
                  <a:rPr lang="en-US" altLang="zh-CN" dirty="0"/>
                  <a:t>bubble</a:t>
                </a:r>
                <a:r>
                  <a:rPr lang="zh-CN" altLang="en-US" dirty="0"/>
                  <a:t> 耗时，</a:t>
                </a:r>
                <a14:m>
                  <m:oMath xmlns:m="http://schemas.openxmlformats.org/officeDocument/2006/math">
                    <m:r>
                      <a:rPr lang="en-US" altLang="zh-CN" i="1" dirty="0" smtClean="0">
                        <a:latin typeface="Cambria Math" panose="02040503050406030204" pitchFamily="18" charset="0"/>
                      </a:rPr>
                      <m:t>𝑚</m:t>
                    </m:r>
                  </m:oMath>
                </a14:m>
                <a:r>
                  <a:rPr lang="en-US" altLang="zh-CN" dirty="0"/>
                  <a:t> </a:t>
                </a:r>
                <a:r>
                  <a:rPr lang="zh-CN" altLang="en-US" dirty="0"/>
                  <a:t>为 </a:t>
                </a:r>
                <a:r>
                  <a:rPr lang="en-US" altLang="zh-CN" dirty="0"/>
                  <a:t>micro-batch</a:t>
                </a:r>
                <a:r>
                  <a:rPr lang="zh-CN" altLang="en-US" dirty="0"/>
                  <a:t>， </a:t>
                </a:r>
                <a14:m>
                  <m:oMath xmlns:m="http://schemas.openxmlformats.org/officeDocument/2006/math">
                    <m:r>
                      <a:rPr lang="zh-CN" altLang="en-US" i="1" dirty="0" smtClean="0">
                        <a:latin typeface="Cambria Math" panose="02040503050406030204" pitchFamily="18" charset="0"/>
                      </a:rPr>
                      <m:t>𝑝</m:t>
                    </m:r>
                  </m:oMath>
                </a14:m>
                <a:r>
                  <a:rPr lang="zh-CN" altLang="en-US" dirty="0"/>
                  <a:t> 为 </a:t>
                </a:r>
                <a:r>
                  <a:rPr lang="en-US" altLang="zh-CN" dirty="0"/>
                  <a:t>pipeline stages</a:t>
                </a:r>
                <a:r>
                  <a:rPr lang="zh-CN" altLang="en-US" dirty="0"/>
                  <a:t>，</a:t>
                </a:r>
                <a:r>
                  <a:rPr lang="en-US" altLang="zh-CN" dirty="0"/>
                  <a:t>v</a:t>
                </a:r>
                <a:r>
                  <a:rPr lang="zh-CN" altLang="en-US" dirty="0"/>
                  <a:t> 为 </a:t>
                </a:r>
                <a:r>
                  <a:rPr lang="en-US" altLang="zh-CN" dirty="0"/>
                  <a:t>virtual</a:t>
                </a:r>
                <a:r>
                  <a:rPr lang="zh-CN" altLang="en-US" dirty="0"/>
                  <a:t> </a:t>
                </a:r>
                <a:r>
                  <a:rPr lang="en-US" altLang="zh-CN" dirty="0"/>
                  <a:t>pipeline</a:t>
                </a:r>
                <a:r>
                  <a:rPr lang="zh-CN" altLang="en-US" dirty="0"/>
                  <a:t> </a:t>
                </a:r>
                <a:r>
                  <a:rPr lang="en-US" altLang="zh-CN" dirty="0"/>
                  <a:t>stage</a:t>
                </a:r>
                <a:r>
                  <a:rPr lang="zh-CN" altLang="en-US" dirty="0"/>
                  <a:t>，</a:t>
                </a: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𝑡</m:t>
                        </m:r>
                      </m:e>
                      <m:sub>
                        <m:r>
                          <a:rPr lang="en-US" altLang="zh-CN" b="0" i="1" dirty="0" smtClean="0">
                            <a:latin typeface="Cambria Math" panose="02040503050406030204" pitchFamily="18" charset="0"/>
                          </a:rPr>
                          <m:t>𝑖𝑑</m:t>
                        </m:r>
                      </m:sub>
                    </m:sSub>
                  </m:oMath>
                </a14:m>
                <a:r>
                  <a:rPr lang="en-US" altLang="zh-CN" dirty="0"/>
                  <a:t> </a:t>
                </a:r>
                <a:r>
                  <a:rPr lang="zh-CN" altLang="en-US" dirty="0"/>
                  <a:t>为理想的迭代时间，前向时间为 </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oMath>
                </a14:m>
                <a:r>
                  <a:rPr lang="zh-CN" altLang="en-US" dirty="0"/>
                  <a:t>， 反向时间为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oMath>
                </a14:m>
                <a:r>
                  <a:rPr lang="zh-CN" altLang="en-US" dirty="0"/>
                  <a:t>，</a:t>
                </a:r>
                <a:r>
                  <a:rPr lang="en-US" altLang="zh-CN" dirty="0"/>
                  <a:t>pipeline </a:t>
                </a:r>
                <a:r>
                  <a:rPr lang="zh-CN" altLang="en-US" dirty="0"/>
                  <a:t> </a:t>
                </a:r>
                <a:r>
                  <a:rPr lang="en-US" altLang="zh-CN" dirty="0"/>
                  <a:t>bubble </a:t>
                </a:r>
                <a:r>
                  <a:rPr lang="zh-CN" altLang="en-US" dirty="0"/>
                  <a:t>占据共有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−1)</m:t>
                    </m:r>
                  </m:oMath>
                </a14:m>
                <a:r>
                  <a:rPr lang="en-US" altLang="zh-CN" dirty="0"/>
                  <a:t> </a:t>
                </a:r>
                <a:r>
                  <a:rPr lang="zh-CN" altLang="en-US" dirty="0"/>
                  <a:t>个前向和反向，</a:t>
                </a:r>
                <a14:m>
                  <m:oMath xmlns:m="http://schemas.openxmlformats.org/officeDocument/2006/math">
                    <m:r>
                      <a:rPr lang="zh-CN" altLang="en-US" i="1" dirty="0" smtClean="0">
                        <a:latin typeface="Cambria Math" panose="02040503050406030204" pitchFamily="18" charset="0"/>
                      </a:rPr>
                      <m:t> </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𝑝𝑏</m:t>
                        </m:r>
                      </m:sub>
                      <m:sup>
                        <m:r>
                          <a:rPr lang="en-US" altLang="zh-CN" b="0" i="1" dirty="0" smtClean="0">
                            <a:latin typeface="Cambria Math" panose="02040503050406030204" pitchFamily="18" charset="0"/>
                          </a:rPr>
                          <m:t>𝑖𝑛𝑡</m:t>
                        </m:r>
                      </m:sup>
                    </m:sSubSup>
                    <m:r>
                      <a:rPr lang="en-US" altLang="zh-CN" i="1"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−1)(</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i="1" dirty="0">
                        <a:latin typeface="Cambria Math" panose="02040503050406030204" pitchFamily="18" charset="0"/>
                      </a:rPr>
                      <m:t> </m:t>
                    </m:r>
                  </m:oMath>
                </a14:m>
                <a:r>
                  <a:rPr lang="zh-CN" altLang="en-US" dirty="0"/>
                  <a:t>，理想时间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𝑖𝑑</m:t>
                        </m:r>
                      </m:sub>
                    </m:sSub>
                    <m:r>
                      <a:rPr lang="en-US" altLang="zh-CN" i="1" dirty="0">
                        <a:latin typeface="Cambria Math" panose="02040503050406030204" pitchFamily="18" charset="0"/>
                      </a:rPr>
                      <m:t>=</m:t>
                    </m:r>
                    <m:r>
                      <a:rPr lang="en-US" altLang="zh-CN" i="1" dirty="0">
                        <a:latin typeface="Cambria Math" panose="02040503050406030204" pitchFamily="18" charset="0"/>
                      </a:rPr>
                      <m:t>𝑚</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e>
                    </m:d>
                  </m:oMath>
                </a14:m>
                <a:r>
                  <a:rPr lang="zh-CN" altLang="en-US" dirty="0"/>
                  <a:t>：</a:t>
                </a:r>
              </a:p>
              <a:p>
                <a:endParaRPr lang="en-US" altLang="zh-CN" dirty="0"/>
              </a:p>
              <a:p>
                <a:endParaRPr lang="en-US" altLang="zh-CN" dirty="0"/>
              </a:p>
              <a:p>
                <a:r>
                  <a:rPr lang="zh-CN" altLang="en-US" dirty="0"/>
                  <a:t>空泡率除了跟 </a:t>
                </a:r>
                <a:r>
                  <a:rPr lang="en-US" altLang="zh-CN" dirty="0"/>
                  <a:t>micro</a:t>
                </a:r>
                <a:r>
                  <a:rPr lang="zh-CN" altLang="en-US" dirty="0"/>
                  <a:t> </a:t>
                </a:r>
                <a:r>
                  <a:rPr lang="en-US" altLang="zh-CN" dirty="0"/>
                  <a:t>batch</a:t>
                </a:r>
                <a:r>
                  <a:rPr lang="zh-CN" altLang="en-US" dirty="0"/>
                  <a:t> 成反比，与 </a:t>
                </a:r>
                <a:r>
                  <a:rPr lang="en-US" altLang="zh-CN" dirty="0"/>
                  <a:t>v</a:t>
                </a:r>
                <a:r>
                  <a:rPr lang="zh-CN" altLang="en-US" dirty="0"/>
                  <a:t> 也成反比；</a:t>
                </a:r>
                <a:endParaRPr lang="en-US" altLang="zh-CN" dirty="0"/>
              </a:p>
            </p:txBody>
          </p:sp>
        </mc:Choice>
        <mc:Fallback xmlns="">
          <p:sp>
            <p:nvSpPr>
              <p:cNvPr id="5" name="内容占位符 4">
                <a:extLst>
                  <a:ext uri="{FF2B5EF4-FFF2-40B4-BE49-F238E27FC236}">
                    <a16:creationId xmlns:a16="http://schemas.microsoft.com/office/drawing/2014/main" id="{C25A04CA-DDFB-9A4C-98E2-5124CF1CBADF}"/>
                  </a:ext>
                </a:extLst>
              </p:cNvPr>
              <p:cNvSpPr>
                <a:spLocks noGrp="1" noRot="1" noChangeAspect="1" noMove="1" noResize="1" noEditPoints="1" noAdjustHandles="1" noChangeArrowheads="1" noChangeShapeType="1" noTextEdit="1"/>
              </p:cNvSpPr>
              <p:nvPr>
                <p:ph sz="half" idx="1"/>
              </p:nvPr>
            </p:nvSpPr>
            <p:spPr>
              <a:xfrm>
                <a:off x="623635" y="1360170"/>
                <a:ext cx="10963473" cy="3411527"/>
              </a:xfrm>
              <a:blipFill>
                <a:blip r:embed="rId2"/>
                <a:stretch>
                  <a:fillRect l="-347" r="-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9224771-E4B8-ED41-BC8D-80299A145590}"/>
                  </a:ext>
                </a:extLst>
              </p:cNvPr>
              <p:cNvSpPr/>
              <p:nvPr/>
            </p:nvSpPr>
            <p:spPr>
              <a:xfrm>
                <a:off x="3520111" y="3223313"/>
                <a:ext cx="5568960" cy="939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𝑏𝑢𝑏𝑏𝑙𝑒</m:t>
                          </m:r>
                          <m:r>
                            <a:rPr lang="en-US" altLang="zh-CN" sz="2400" i="1" dirty="0">
                              <a:latin typeface="Cambria Math" panose="02040503050406030204" pitchFamily="18" charset="0"/>
                            </a:rPr>
                            <m:t> </m:t>
                          </m:r>
                          <m:r>
                            <a:rPr lang="en-US" altLang="zh-CN" sz="2400" i="1" dirty="0">
                              <a:latin typeface="Cambria Math" panose="02040503050406030204" pitchFamily="18" charset="0"/>
                            </a:rPr>
                            <m:t>𝑡𝑖𝑚𝑒</m:t>
                          </m:r>
                          <m:r>
                            <a:rPr lang="en-US" altLang="zh-CN" sz="2400" i="1" dirty="0">
                              <a:latin typeface="Cambria Math" panose="02040503050406030204" pitchFamily="18" charset="0"/>
                            </a:rPr>
                            <m:t> </m:t>
                          </m:r>
                          <m:r>
                            <a:rPr lang="en-US" altLang="zh-CN" sz="2400" i="1" dirty="0">
                              <a:latin typeface="Cambria Math" panose="02040503050406030204" pitchFamily="18" charset="0"/>
                            </a:rPr>
                            <m:t>𝑓𝑟𝑎𝑐𝑡𝑖𝑜𝑛</m:t>
                          </m:r>
                        </m:e>
                        <m:sup>
                          <m:r>
                            <a:rPr lang="en-US" altLang="zh-CN" sz="2400" b="0" i="1" dirty="0" smtClean="0">
                              <a:latin typeface="Cambria Math" panose="02040503050406030204" pitchFamily="18" charset="0"/>
                            </a:rPr>
                            <m:t>𝑛𝑖𝑡</m:t>
                          </m:r>
                        </m:sup>
                      </m:sSup>
                      <m:r>
                        <a:rPr lang="en-US" altLang="zh-CN" sz="2400" i="1" dirty="0" smtClean="0">
                          <a:latin typeface="Cambria Math" panose="02040503050406030204" pitchFamily="18" charset="0"/>
                        </a:rPr>
                        <m:t> =</m:t>
                      </m:r>
                      <m:f>
                        <m:fPr>
                          <m:ctrlPr>
                            <a:rPr lang="en-US" altLang="zh-CN" sz="2400" i="1" dirty="0" smtClean="0">
                              <a:latin typeface="Cambria Math" panose="02040503050406030204" pitchFamily="18" charset="0"/>
                            </a:rPr>
                          </m:ctrlPr>
                        </m:fPr>
                        <m:num>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𝑡</m:t>
                              </m:r>
                            </m:e>
                            <m:sub>
                              <m:r>
                                <a:rPr lang="en-US" altLang="zh-CN" sz="2400" i="1" dirty="0">
                                  <a:latin typeface="Cambria Math" panose="02040503050406030204" pitchFamily="18" charset="0"/>
                                </a:rPr>
                                <m:t>𝑝𝑏</m:t>
                              </m:r>
                            </m:sub>
                            <m:sup>
                              <m:r>
                                <a:rPr lang="en-US" altLang="zh-CN" sz="2400" i="1" dirty="0">
                                  <a:latin typeface="Cambria Math" panose="02040503050406030204" pitchFamily="18" charset="0"/>
                                </a:rPr>
                                <m:t>𝑖𝑛𝑡</m:t>
                              </m:r>
                            </m:sup>
                          </m:sSubSup>
                        </m:num>
                        <m:den>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𝑡</m:t>
                              </m:r>
                            </m:e>
                            <m:sub>
                              <m:r>
                                <a:rPr lang="en-US" altLang="zh-CN" sz="2400" i="1" dirty="0">
                                  <a:latin typeface="Cambria Math" panose="02040503050406030204" pitchFamily="18" charset="0"/>
                                </a:rPr>
                                <m:t>𝑖𝑑</m:t>
                              </m:r>
                            </m:sub>
                          </m:sSub>
                        </m:den>
                      </m:f>
                      <m:r>
                        <a:rPr lang="en-US" altLang="zh-CN" sz="2400" i="1" dirty="0">
                          <a:latin typeface="Cambria Math" panose="02040503050406030204" pitchFamily="18" charset="0"/>
                        </a:rPr>
                        <m:t>=</m:t>
                      </m:r>
                      <m:f>
                        <m:fPr>
                          <m:ctrlPr>
                            <a:rPr lang="en-US" altLang="zh-CN" sz="2400" i="1" dirty="0" smtClean="0">
                              <a:latin typeface="Cambria Math" panose="02040503050406030204" pitchFamily="18" charset="0"/>
                            </a:rPr>
                          </m:ctrlPr>
                        </m:fPr>
                        <m:num>
                          <m:r>
                            <a:rPr lang="en-US" altLang="zh-CN" sz="2400" i="1" dirty="0">
                              <a:latin typeface="Cambria Math" panose="02040503050406030204" pitchFamily="18" charset="0"/>
                            </a:rPr>
                            <m:t>𝑝</m:t>
                          </m:r>
                          <m:r>
                            <a:rPr lang="en-US" altLang="zh-CN" sz="2400" i="1" dirty="0">
                              <a:latin typeface="Cambria Math" panose="02040503050406030204" pitchFamily="18" charset="0"/>
                            </a:rPr>
                            <m:t>−1</m:t>
                          </m:r>
                        </m:num>
                        <m:den>
                          <m:r>
                            <a:rPr lang="en-US" altLang="zh-CN" sz="2400" b="0" i="1" dirty="0" smtClean="0">
                              <a:latin typeface="Cambria Math" panose="02040503050406030204" pitchFamily="18" charset="0"/>
                            </a:rPr>
                            <m:t>𝑚𝑣</m:t>
                          </m:r>
                        </m:den>
                      </m:f>
                    </m:oMath>
                  </m:oMathPara>
                </a14:m>
                <a:endParaRPr lang="en-US" altLang="zh-CN" sz="2400" dirty="0"/>
              </a:p>
            </p:txBody>
          </p:sp>
        </mc:Choice>
        <mc:Fallback xmlns="">
          <p:sp>
            <p:nvSpPr>
              <p:cNvPr id="6" name="矩形 5">
                <a:extLst>
                  <a:ext uri="{FF2B5EF4-FFF2-40B4-BE49-F238E27FC236}">
                    <a16:creationId xmlns:a16="http://schemas.microsoft.com/office/drawing/2014/main" id="{39224771-E4B8-ED41-BC8D-80299A145590}"/>
                  </a:ext>
                </a:extLst>
              </p:cNvPr>
              <p:cNvSpPr>
                <a:spLocks noRot="1" noChangeAspect="1" noMove="1" noResize="1" noEditPoints="1" noAdjustHandles="1" noChangeArrowheads="1" noChangeShapeType="1" noTextEdit="1"/>
              </p:cNvSpPr>
              <p:nvPr/>
            </p:nvSpPr>
            <p:spPr>
              <a:xfrm>
                <a:off x="3520111" y="3223313"/>
                <a:ext cx="5568960" cy="939553"/>
              </a:xfrm>
              <a:prstGeom prst="rect">
                <a:avLst/>
              </a:prstGeom>
              <a:blipFill>
                <a:blip r:embed="rId3"/>
                <a:stretch>
                  <a:fillRect b="-1333"/>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2B7EE67E-2C96-AC43-B4C8-4473408F23CD}"/>
              </a:ext>
            </a:extLst>
          </p:cNvPr>
          <p:cNvSpPr/>
          <p:nvPr/>
        </p:nvSpPr>
        <p:spPr>
          <a:xfrm>
            <a:off x="609655" y="5192111"/>
            <a:ext cx="1909358" cy="8408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mj-ea"/>
                <a:ea typeface="+mj-ea"/>
              </a:rPr>
              <a:t>问 题</a:t>
            </a:r>
          </a:p>
        </p:txBody>
      </p:sp>
      <p:sp>
        <p:nvSpPr>
          <p:cNvPr id="3" name="矩形 2">
            <a:extLst>
              <a:ext uri="{FF2B5EF4-FFF2-40B4-BE49-F238E27FC236}">
                <a16:creationId xmlns:a16="http://schemas.microsoft.com/office/drawing/2014/main" id="{D67E48CD-9020-DE42-A210-1C4077FA5D74}"/>
              </a:ext>
            </a:extLst>
          </p:cNvPr>
          <p:cNvSpPr/>
          <p:nvPr/>
        </p:nvSpPr>
        <p:spPr>
          <a:xfrm>
            <a:off x="2723768" y="5412470"/>
            <a:ext cx="8059846" cy="400110"/>
          </a:xfrm>
          <a:prstGeom prst="rect">
            <a:avLst/>
          </a:prstGeom>
        </p:spPr>
        <p:txBody>
          <a:bodyPr wrap="square">
            <a:spAutoFit/>
          </a:bodyPr>
          <a:lstStyle/>
          <a:p>
            <a:r>
              <a:rPr lang="en-US" altLang="zh-CN" sz="2000" kern="0" dirty="0">
                <a:solidFill>
                  <a:srgbClr val="374154"/>
                </a:solidFill>
                <a:latin typeface="Gill Sans MT" panose="020B0502020104020203" pitchFamily="34" charset="0"/>
                <a:ea typeface="微软雅黑" pitchFamily="34" charset="-122"/>
              </a:rPr>
              <a:t>NPU</a:t>
            </a:r>
            <a:r>
              <a:rPr lang="zh-CN" altLang="en-US" sz="2000" kern="0" dirty="0">
                <a:solidFill>
                  <a:srgbClr val="374154"/>
                </a:solidFill>
                <a:latin typeface="Gill Sans MT" panose="020B0502020104020203" pitchFamily="34" charset="0"/>
                <a:ea typeface="微软雅黑" pitchFamily="34" charset="-122"/>
              </a:rPr>
              <a:t> 间点对点通信次数为 </a:t>
            </a:r>
            <a:r>
              <a:rPr lang="en-US" altLang="zh-CN" sz="2000" kern="0" dirty="0">
                <a:solidFill>
                  <a:srgbClr val="374154"/>
                </a:solidFill>
                <a:latin typeface="Gill Sans MT" panose="020B0502020104020203" pitchFamily="34" charset="0"/>
                <a:ea typeface="微软雅黑" pitchFamily="34" charset="-122"/>
              </a:rPr>
              <a:t>virtual</a:t>
            </a:r>
            <a:r>
              <a:rPr lang="zh-CN" altLang="en-US" sz="2000" kern="0" dirty="0">
                <a:solidFill>
                  <a:srgbClr val="374154"/>
                </a:solidFill>
                <a:latin typeface="Gill Sans MT" panose="020B0502020104020203" pitchFamily="34" charset="0"/>
                <a:ea typeface="微软雅黑" pitchFamily="34" charset="-122"/>
              </a:rPr>
              <a:t> </a:t>
            </a:r>
            <a:r>
              <a:rPr lang="en-US" altLang="zh-CN" sz="2000" kern="0" dirty="0">
                <a:solidFill>
                  <a:srgbClr val="374154"/>
                </a:solidFill>
                <a:latin typeface="Gill Sans MT" panose="020B0502020104020203" pitchFamily="34" charset="0"/>
                <a:ea typeface="微软雅黑" pitchFamily="34" charset="-122"/>
              </a:rPr>
              <a:t>pipeline</a:t>
            </a:r>
            <a:r>
              <a:rPr lang="zh-CN" altLang="en-US" sz="2000" kern="0" dirty="0">
                <a:solidFill>
                  <a:srgbClr val="374154"/>
                </a:solidFill>
                <a:latin typeface="Gill Sans MT" panose="020B0502020104020203" pitchFamily="34" charset="0"/>
                <a:ea typeface="微软雅黑" pitchFamily="34" charset="-122"/>
              </a:rPr>
              <a:t> </a:t>
            </a:r>
            <a:r>
              <a:rPr lang="en-US" altLang="zh-CN" sz="2000" kern="0" dirty="0">
                <a:solidFill>
                  <a:srgbClr val="374154"/>
                </a:solidFill>
                <a:latin typeface="Gill Sans MT" panose="020B0502020104020203" pitchFamily="34" charset="0"/>
                <a:ea typeface="微软雅黑" pitchFamily="34" charset="-122"/>
              </a:rPr>
              <a:t>stage </a:t>
            </a:r>
            <a:r>
              <a:rPr lang="zh-CN" altLang="en-US" sz="2000" kern="0" dirty="0">
                <a:solidFill>
                  <a:srgbClr val="374154"/>
                </a:solidFill>
                <a:latin typeface="Gill Sans MT" panose="020B0502020104020203" pitchFamily="34" charset="0"/>
                <a:ea typeface="微软雅黑" pitchFamily="34" charset="-122"/>
              </a:rPr>
              <a:t>倍。</a:t>
            </a:r>
          </a:p>
        </p:txBody>
      </p:sp>
    </p:spTree>
    <p:extLst>
      <p:ext uri="{BB962C8B-B14F-4D97-AF65-F5344CB8AC3E}">
        <p14:creationId xmlns:p14="http://schemas.microsoft.com/office/powerpoint/2010/main" val="216156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CBFAF2-9EBF-C546-AD2B-0A87235FABDC}"/>
              </a:ext>
            </a:extLst>
          </p:cNvPr>
          <p:cNvSpPr>
            <a:spLocks noGrp="1"/>
          </p:cNvSpPr>
          <p:nvPr>
            <p:ph type="title"/>
          </p:nvPr>
        </p:nvSpPr>
        <p:spPr/>
        <p:txBody>
          <a:bodyPr/>
          <a:lstStyle/>
          <a:p>
            <a:r>
              <a:rPr lang="zh-CN" altLang="en-US" dirty="0"/>
              <a:t>思考</a:t>
            </a:r>
          </a:p>
        </p:txBody>
      </p:sp>
      <p:sp>
        <p:nvSpPr>
          <p:cNvPr id="5" name="内容占位符 4">
            <a:extLst>
              <a:ext uri="{FF2B5EF4-FFF2-40B4-BE49-F238E27FC236}">
                <a16:creationId xmlns:a16="http://schemas.microsoft.com/office/drawing/2014/main" id="{E58336D6-9124-7D4E-AE49-0625AFD0DDF2}"/>
              </a:ext>
            </a:extLst>
          </p:cNvPr>
          <p:cNvSpPr>
            <a:spLocks noGrp="1"/>
          </p:cNvSpPr>
          <p:nvPr>
            <p:ph sz="half" idx="1"/>
          </p:nvPr>
        </p:nvSpPr>
        <p:spPr/>
        <p:txBody>
          <a:bodyPr/>
          <a:lstStyle/>
          <a:p>
            <a:pPr>
              <a:lnSpc>
                <a:spcPct val="150000"/>
              </a:lnSpc>
            </a:pPr>
            <a:r>
              <a:rPr lang="en-US" altLang="zh-CN" sz="2000" dirty="0"/>
              <a:t>NPU</a:t>
            </a:r>
            <a:r>
              <a:rPr lang="zh-CN" altLang="en-US" sz="2000" dirty="0"/>
              <a:t> 间点对点通信次数为 </a:t>
            </a:r>
            <a:r>
              <a:rPr lang="en-US" altLang="zh-CN" sz="2000" dirty="0"/>
              <a:t>virtual</a:t>
            </a:r>
            <a:r>
              <a:rPr lang="zh-CN" altLang="en-US" sz="2000" dirty="0"/>
              <a:t> </a:t>
            </a:r>
            <a:r>
              <a:rPr lang="en-US" altLang="zh-CN" sz="2000" dirty="0"/>
              <a:t>pipeline</a:t>
            </a:r>
            <a:r>
              <a:rPr lang="zh-CN" altLang="en-US" sz="2000" dirty="0"/>
              <a:t> </a:t>
            </a:r>
            <a:r>
              <a:rPr lang="en-US" altLang="zh-CN" sz="2000" dirty="0"/>
              <a:t>stage </a:t>
            </a:r>
            <a:r>
              <a:rPr lang="zh-CN" altLang="en-US" sz="2000" dirty="0"/>
              <a:t>倍，大模型通信占比过高，会极大降低 </a:t>
            </a:r>
            <a:r>
              <a:rPr lang="en-US" altLang="zh-CN" sz="2000" dirty="0"/>
              <a:t>MFU/HFU</a:t>
            </a:r>
            <a:r>
              <a:rPr lang="zh-CN" altLang="en-US" sz="2000" dirty="0"/>
              <a:t> 利用率的？！</a:t>
            </a:r>
            <a:endParaRPr lang="en-US" altLang="zh-CN" sz="2000" dirty="0"/>
          </a:p>
          <a:p>
            <a:pPr lvl="1"/>
            <a:r>
              <a:rPr lang="zh-CN" altLang="en-US" sz="1600" dirty="0"/>
              <a:t>计算与通信的流水进行掩盖 </a:t>
            </a:r>
            <a:r>
              <a:rPr lang="en-US" altLang="zh-CN" sz="1600" dirty="0"/>
              <a:t>overlap</a:t>
            </a:r>
            <a:r>
              <a:rPr lang="zh-CN" altLang="en-US" sz="1600" dirty="0"/>
              <a:t>，因此带来的集群性能影响不是很明显</a:t>
            </a:r>
            <a:r>
              <a:rPr lang="en-US" altLang="zh-CN" sz="1600" dirty="0"/>
              <a:t>~~</a:t>
            </a:r>
            <a:endParaRPr lang="zh-CN" altLang="en-US" sz="1000" dirty="0"/>
          </a:p>
        </p:txBody>
      </p:sp>
    </p:spTree>
    <p:extLst>
      <p:ext uri="{BB962C8B-B14F-4D97-AF65-F5344CB8AC3E}">
        <p14:creationId xmlns:p14="http://schemas.microsoft.com/office/powerpoint/2010/main" val="881420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AED926-8930-DF4F-A370-2948691F4AC4}"/>
              </a:ext>
            </a:extLst>
          </p:cNvPr>
          <p:cNvSpPr>
            <a:spLocks noGrp="1"/>
          </p:cNvSpPr>
          <p:nvPr>
            <p:ph type="title"/>
          </p:nvPr>
        </p:nvSpPr>
        <p:spPr>
          <a:xfrm>
            <a:off x="623635" y="558414"/>
            <a:ext cx="10963473" cy="955076"/>
          </a:xfrm>
        </p:spPr>
        <p:txBody>
          <a:bodyPr/>
          <a:lstStyle/>
          <a:p>
            <a:pPr algn="ctr"/>
            <a:r>
              <a:rPr lang="en-US" altLang="zh-CN" dirty="0"/>
              <a:t>Efficient Large-Scale Language Model Training on GPU Clusters Using Megatron-LM</a:t>
            </a:r>
            <a:endParaRPr lang="zh-CN" altLang="en-US" dirty="0"/>
          </a:p>
        </p:txBody>
      </p:sp>
      <p:sp>
        <p:nvSpPr>
          <p:cNvPr id="5" name="内容占位符 4">
            <a:extLst>
              <a:ext uri="{FF2B5EF4-FFF2-40B4-BE49-F238E27FC236}">
                <a16:creationId xmlns:a16="http://schemas.microsoft.com/office/drawing/2014/main" id="{9BE47BFF-D957-354C-8BC7-6967F70F95A5}"/>
              </a:ext>
            </a:extLst>
          </p:cNvPr>
          <p:cNvSpPr>
            <a:spLocks noGrp="1"/>
          </p:cNvSpPr>
          <p:nvPr>
            <p:ph sz="half" idx="1"/>
          </p:nvPr>
        </p:nvSpPr>
        <p:spPr/>
        <p:txBody>
          <a:bodyPr/>
          <a:lstStyle/>
          <a:p>
            <a:r>
              <a:rPr lang="zh-CN" altLang="en-US" b="1" dirty="0"/>
              <a:t>空泡率：</a:t>
            </a:r>
          </a:p>
          <a:p>
            <a:pPr lvl="1"/>
            <a:r>
              <a:rPr lang="zh-CN" altLang="en-US" dirty="0"/>
              <a:t>空泡率提升主要从 </a:t>
            </a:r>
            <a:r>
              <a:rPr lang="en-US" altLang="zh-CN" dirty="0"/>
              <a:t>1F1B </a:t>
            </a:r>
            <a:r>
              <a:rPr lang="zh-CN" altLang="en-US" dirty="0"/>
              <a:t>到 </a:t>
            </a:r>
            <a:r>
              <a:rPr lang="en-US" altLang="zh-CN" dirty="0"/>
              <a:t>1F1B-interleaving </a:t>
            </a:r>
            <a:r>
              <a:rPr lang="zh-CN" altLang="en-US" dirty="0"/>
              <a:t>进化。</a:t>
            </a:r>
            <a:r>
              <a:rPr lang="en-US" altLang="zh-CN" dirty="0"/>
              <a:t>pipeline </a:t>
            </a:r>
            <a:r>
              <a:rPr lang="zh-CN" altLang="en-US" dirty="0"/>
              <a:t>并行基本规律是 </a:t>
            </a:r>
            <a:r>
              <a:rPr lang="en-US" altLang="zh-CN" dirty="0"/>
              <a:t>pipeline </a:t>
            </a:r>
            <a:r>
              <a:rPr lang="zh-CN" altLang="en-US" dirty="0"/>
              <a:t>流水级数越多，</a:t>
            </a:r>
            <a:r>
              <a:rPr lang="en-US" altLang="zh-CN" dirty="0"/>
              <a:t>overhead </a:t>
            </a:r>
            <a:r>
              <a:rPr lang="zh-CN" altLang="en-US" dirty="0"/>
              <a:t>就越小。</a:t>
            </a:r>
          </a:p>
        </p:txBody>
      </p:sp>
      <p:pic>
        <p:nvPicPr>
          <p:cNvPr id="6" name="图片 5">
            <a:extLst>
              <a:ext uri="{FF2B5EF4-FFF2-40B4-BE49-F238E27FC236}">
                <a16:creationId xmlns:a16="http://schemas.microsoft.com/office/drawing/2014/main" id="{91A15722-A150-A544-BB64-0AF6DE814FD1}"/>
              </a:ext>
            </a:extLst>
          </p:cNvPr>
          <p:cNvPicPr>
            <a:picLocks noChangeAspect="1"/>
          </p:cNvPicPr>
          <p:nvPr/>
        </p:nvPicPr>
        <p:blipFill>
          <a:blip r:embed="rId2"/>
          <a:stretch>
            <a:fillRect/>
          </a:stretch>
        </p:blipFill>
        <p:spPr>
          <a:xfrm>
            <a:off x="623635" y="3815255"/>
            <a:ext cx="11149181" cy="2539825"/>
          </a:xfrm>
          <a:prstGeom prst="rect">
            <a:avLst/>
          </a:prstGeom>
        </p:spPr>
      </p:pic>
    </p:spTree>
    <p:extLst>
      <p:ext uri="{BB962C8B-B14F-4D97-AF65-F5344CB8AC3E}">
        <p14:creationId xmlns:p14="http://schemas.microsoft.com/office/powerpoint/2010/main" val="73736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分布式训练加速</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marL="696306" lvl="1" indent="-457200">
              <a:lnSpc>
                <a:spcPct val="130000"/>
              </a:lnSpc>
              <a:buClr>
                <a:srgbClr val="92D050"/>
              </a:buClr>
              <a:buFont typeface="+mj-lt"/>
              <a:buAutoNum type="arabicPeriod"/>
            </a:pPr>
            <a:r>
              <a:rPr lang="zh-CN" altLang="en-US" sz="2400" b="1" dirty="0">
                <a:latin typeface="Gill Sans MT" panose="020B0502020104020203" pitchFamily="34" charset="0"/>
              </a:rPr>
              <a:t>分布式加速库：</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业界常用分布式加速库 </a:t>
            </a:r>
            <a:r>
              <a:rPr lang="en-US" altLang="zh-CN" sz="1800" dirty="0">
                <a:latin typeface="Gill Sans MT" panose="020B0502020104020203" pitchFamily="34" charset="0"/>
              </a:rPr>
              <a:t>&amp;</a:t>
            </a:r>
            <a:r>
              <a:rPr lang="zh-CN" altLang="en-US" sz="1800" dirty="0">
                <a:latin typeface="Gill Sans MT" panose="020B0502020104020203" pitchFamily="34" charset="0"/>
              </a:rPr>
              <a:t> 作用</a:t>
            </a:r>
            <a:endParaRPr lang="en-US" altLang="zh-CN" dirty="0">
              <a:latin typeface="Gill Sans MT" panose="020B0502020104020203" pitchFamily="34" charset="0"/>
            </a:endParaRPr>
          </a:p>
          <a:p>
            <a:pPr marL="696306" lvl="1" indent="-457200">
              <a:lnSpc>
                <a:spcPct val="130000"/>
              </a:lnSpc>
              <a:buClr>
                <a:srgbClr val="92D050"/>
              </a:buClr>
              <a:buFont typeface="+mj-lt"/>
              <a:buAutoNum type="arabicPeriod"/>
            </a:pPr>
            <a:r>
              <a:rPr lang="en-US" altLang="zh-CN" sz="2400" b="1" dirty="0">
                <a:latin typeface="Gill Sans MT" panose="020B0502020104020203" pitchFamily="34" charset="0"/>
              </a:rPr>
              <a:t>DeepSpeed</a:t>
            </a:r>
            <a:r>
              <a:rPr lang="zh-CN" altLang="en-US" sz="2400" b="1" dirty="0">
                <a:latin typeface="Gill Sans MT" panose="020B0502020104020203" pitchFamily="34" charset="0"/>
              </a:rPr>
              <a:t> 特性：</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基本概念 </a:t>
            </a:r>
            <a:r>
              <a:rPr lang="en-US" altLang="zh-CN" sz="1800" dirty="0">
                <a:latin typeface="Gill Sans MT" panose="020B0502020104020203" pitchFamily="34" charset="0"/>
              </a:rPr>
              <a:t>-</a:t>
            </a:r>
            <a:r>
              <a:rPr lang="zh-CN" altLang="en-US" sz="1800" dirty="0">
                <a:latin typeface="Gill Sans MT" panose="020B0502020104020203" pitchFamily="34" charset="0"/>
              </a:rPr>
              <a:t> 整体框架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Zero-1/2/3</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ZeRO-Offload</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ZeRO-Infinity</a:t>
            </a:r>
          </a:p>
          <a:p>
            <a:pPr marL="696306" lvl="1" indent="-457200">
              <a:lnSpc>
                <a:spcPct val="130000"/>
              </a:lnSpc>
              <a:buClr>
                <a:srgbClr val="92D050"/>
              </a:buClr>
              <a:buFont typeface="+mj-lt"/>
              <a:buAutoNum type="arabicPeriod"/>
            </a:pPr>
            <a:r>
              <a:rPr lang="en-US" altLang="zh-CN" sz="2400" b="1" dirty="0">
                <a:latin typeface="Gill Sans MT" panose="020B0502020104020203" pitchFamily="34" charset="0"/>
              </a:rPr>
              <a:t>Megatron</a:t>
            </a:r>
            <a:r>
              <a:rPr lang="zh-CN" altLang="en-US" sz="2400" b="1" dirty="0">
                <a:latin typeface="Gill Sans MT" panose="020B0502020104020203" pitchFamily="34" charset="0"/>
              </a:rPr>
              <a:t> 特性：</a:t>
            </a:r>
            <a:endParaRPr lang="en-US" altLang="zh-CN" sz="2400" b="1" dirty="0">
              <a:latin typeface="Gill Sans MT" panose="020B0502020104020203" pitchFamily="34" charset="0"/>
            </a:endParaRPr>
          </a:p>
          <a:p>
            <a:pPr marL="939606" lvl="2" indent="-342900">
              <a:lnSpc>
                <a:spcPct val="130000"/>
              </a:lnSpc>
              <a:buClr>
                <a:srgbClr val="92D050"/>
              </a:buClr>
              <a:buFont typeface="+mj-lt"/>
              <a:buAutoNum type="arabicPeriod"/>
            </a:pPr>
            <a:r>
              <a:rPr lang="zh-CN" altLang="en-US" sz="1800" dirty="0">
                <a:latin typeface="Gill Sans MT" panose="020B0502020104020203" pitchFamily="34" charset="0"/>
              </a:rPr>
              <a:t>总体介绍 </a:t>
            </a:r>
            <a:r>
              <a:rPr lang="en-US" altLang="zh-CN" sz="1800" dirty="0">
                <a:latin typeface="Gill Sans MT" panose="020B0502020104020203" pitchFamily="34" charset="0"/>
              </a:rPr>
              <a:t>–</a:t>
            </a:r>
            <a:r>
              <a:rPr lang="zh-CN" altLang="en-US" sz="1800" dirty="0">
                <a:latin typeface="Gill Sans MT" panose="020B0502020104020203" pitchFamily="34" charset="0"/>
              </a:rPr>
              <a:t> 整体流程 </a:t>
            </a:r>
            <a:r>
              <a:rPr lang="en-US" altLang="zh-CN" sz="1800" dirty="0">
                <a:latin typeface="Gill Sans MT" panose="020B0502020104020203" pitchFamily="34" charset="0"/>
              </a:rPr>
              <a:t>–</a:t>
            </a:r>
            <a:r>
              <a:rPr lang="zh-CN" altLang="en-US" sz="1800" dirty="0">
                <a:latin typeface="Gill Sans MT" panose="020B0502020104020203" pitchFamily="34" charset="0"/>
              </a:rPr>
              <a:t> 并行配置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DP</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TP</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PP</a:t>
            </a:r>
            <a:r>
              <a:rPr lang="zh-CN" altLang="en-US" sz="1800" dirty="0">
                <a:latin typeface="Gill Sans MT" panose="020B0502020104020203" pitchFamily="34" charset="0"/>
              </a:rPr>
              <a:t> </a:t>
            </a: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6274035-323B-FB4E-86D2-E0DD083B849F}"/>
              </a:ext>
            </a:extLst>
          </p:cNvPr>
          <p:cNvSpPr>
            <a:spLocks noGrp="1"/>
          </p:cNvSpPr>
          <p:nvPr>
            <p:ph type="title"/>
          </p:nvPr>
        </p:nvSpPr>
        <p:spPr>
          <a:xfrm>
            <a:off x="623635" y="558414"/>
            <a:ext cx="10963473" cy="1018138"/>
          </a:xfrm>
        </p:spPr>
        <p:txBody>
          <a:bodyPr/>
          <a:lstStyle/>
          <a:p>
            <a:pPr algn="ctr"/>
            <a:r>
              <a:rPr lang="en-US" altLang="zh-CN" dirty="0"/>
              <a:t>Efficient Large-Scale Language Model Training on GPU Clusters Using Megatron-LM</a:t>
            </a:r>
            <a:endParaRPr lang="zh-CN" altLang="en-US" dirty="0"/>
          </a:p>
        </p:txBody>
      </p:sp>
      <p:pic>
        <p:nvPicPr>
          <p:cNvPr id="6" name="图片 5">
            <a:extLst>
              <a:ext uri="{FF2B5EF4-FFF2-40B4-BE49-F238E27FC236}">
                <a16:creationId xmlns:a16="http://schemas.microsoft.com/office/drawing/2014/main" id="{5D14413A-F1BF-D347-A001-230AD7DE17E1}"/>
              </a:ext>
            </a:extLst>
          </p:cNvPr>
          <p:cNvPicPr>
            <a:picLocks noChangeAspect="1"/>
          </p:cNvPicPr>
          <p:nvPr/>
        </p:nvPicPr>
        <p:blipFill>
          <a:blip r:embed="rId2"/>
          <a:stretch>
            <a:fillRect/>
          </a:stretch>
        </p:blipFill>
        <p:spPr>
          <a:xfrm>
            <a:off x="487619" y="2721482"/>
            <a:ext cx="11221524" cy="3809330"/>
          </a:xfrm>
          <a:prstGeom prst="rect">
            <a:avLst/>
          </a:prstGeom>
        </p:spPr>
      </p:pic>
      <p:sp>
        <p:nvSpPr>
          <p:cNvPr id="7" name="矩形 6">
            <a:extLst>
              <a:ext uri="{FF2B5EF4-FFF2-40B4-BE49-F238E27FC236}">
                <a16:creationId xmlns:a16="http://schemas.microsoft.com/office/drawing/2014/main" id="{EBE1657A-D10F-A84B-85B5-FA65DBF9B699}"/>
              </a:ext>
            </a:extLst>
          </p:cNvPr>
          <p:cNvSpPr/>
          <p:nvPr/>
        </p:nvSpPr>
        <p:spPr>
          <a:xfrm>
            <a:off x="5265682" y="2700462"/>
            <a:ext cx="1450429" cy="352096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7DDEA60-FF35-EB49-817A-FD9BCF1DC7A9}"/>
              </a:ext>
            </a:extLst>
          </p:cNvPr>
          <p:cNvSpPr/>
          <p:nvPr/>
        </p:nvSpPr>
        <p:spPr>
          <a:xfrm>
            <a:off x="9159764" y="2700461"/>
            <a:ext cx="1450429" cy="352096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4">
            <a:extLst>
              <a:ext uri="{FF2B5EF4-FFF2-40B4-BE49-F238E27FC236}">
                <a16:creationId xmlns:a16="http://schemas.microsoft.com/office/drawing/2014/main" id="{A08E682D-B3DC-5D49-A2B2-25741A629678}"/>
              </a:ext>
            </a:extLst>
          </p:cNvPr>
          <p:cNvSpPr>
            <a:spLocks noGrp="1"/>
          </p:cNvSpPr>
          <p:nvPr>
            <p:ph sz="half" idx="1"/>
          </p:nvPr>
        </p:nvSpPr>
        <p:spPr>
          <a:xfrm>
            <a:off x="609655" y="1558834"/>
            <a:ext cx="10963473" cy="1018138"/>
          </a:xfrm>
        </p:spPr>
        <p:txBody>
          <a:bodyPr/>
          <a:lstStyle/>
          <a:p>
            <a:r>
              <a:rPr lang="zh-CN" altLang="en-US" dirty="0"/>
              <a:t>大模型在 </a:t>
            </a:r>
            <a:r>
              <a:rPr lang="en-US" altLang="zh-CN" dirty="0"/>
              <a:t>Scaling</a:t>
            </a:r>
            <a:r>
              <a:rPr lang="zh-CN" altLang="en-US" dirty="0"/>
              <a:t> </a:t>
            </a:r>
            <a:r>
              <a:rPr lang="en-US" altLang="zh-CN" dirty="0"/>
              <a:t>law</a:t>
            </a:r>
            <a:r>
              <a:rPr lang="zh-CN" altLang="en-US" dirty="0"/>
              <a:t> 下增加硬件的资源，不仅仅是增加 </a:t>
            </a:r>
            <a:r>
              <a:rPr lang="en-US" altLang="zh-CN" dirty="0"/>
              <a:t>DP</a:t>
            </a:r>
            <a:r>
              <a:rPr lang="zh-CN" altLang="en-US" dirty="0"/>
              <a:t> 域，通过增加 </a:t>
            </a:r>
            <a:r>
              <a:rPr lang="en-US" altLang="zh-CN" dirty="0"/>
              <a:t>PP</a:t>
            </a:r>
            <a:r>
              <a:rPr lang="zh-CN" altLang="en-US" dirty="0"/>
              <a:t> 域能够更加合理地分布模型结构在 </a:t>
            </a:r>
            <a:r>
              <a:rPr lang="en-US" altLang="zh-CN" dirty="0"/>
              <a:t>AI</a:t>
            </a:r>
            <a:r>
              <a:rPr lang="zh-CN" altLang="en-US" dirty="0"/>
              <a:t> 集群。提升集群的整体性能：</a:t>
            </a:r>
            <a:r>
              <a:rPr lang="zh-CN" altLang="en-US" dirty="0">
                <a:highlight>
                  <a:srgbClr val="FFFF00"/>
                </a:highlight>
              </a:rPr>
              <a:t>吞吐（</a:t>
            </a:r>
            <a:r>
              <a:rPr lang="en-US" altLang="zh-CN" dirty="0">
                <a:highlight>
                  <a:srgbClr val="FFFF00"/>
                </a:highlight>
              </a:rPr>
              <a:t>Throughput</a:t>
            </a:r>
            <a:r>
              <a:rPr lang="zh-CN" altLang="en-US" dirty="0">
                <a:highlight>
                  <a:srgbClr val="FFFF00"/>
                </a:highlight>
              </a:rPr>
              <a:t>）</a:t>
            </a:r>
            <a:r>
              <a:rPr lang="zh-CN" altLang="en-US" dirty="0"/>
              <a:t> 和 </a:t>
            </a:r>
            <a:r>
              <a:rPr lang="zh-CN" altLang="en-US" dirty="0">
                <a:highlight>
                  <a:srgbClr val="FFFF00"/>
                </a:highlight>
              </a:rPr>
              <a:t>模型利用率（</a:t>
            </a:r>
            <a:r>
              <a:rPr lang="en-US" altLang="zh-CN" dirty="0">
                <a:highlight>
                  <a:srgbClr val="FFFF00"/>
                </a:highlight>
              </a:rPr>
              <a:t>MFU</a:t>
            </a:r>
            <a:r>
              <a:rPr lang="zh-CN" altLang="en-US" dirty="0">
                <a:highlight>
                  <a:srgbClr val="FFFF00"/>
                </a:highlight>
              </a:rPr>
              <a:t>）</a:t>
            </a:r>
            <a:endParaRPr lang="zh-CN" altLang="en-US" dirty="0"/>
          </a:p>
        </p:txBody>
      </p:sp>
    </p:spTree>
    <p:extLst>
      <p:ext uri="{BB962C8B-B14F-4D97-AF65-F5344CB8AC3E}">
        <p14:creationId xmlns:p14="http://schemas.microsoft.com/office/powerpoint/2010/main" val="145781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A82BD9C-792D-B040-A6C4-05DEE56823EF}"/>
              </a:ext>
            </a:extLst>
          </p:cNvPr>
          <p:cNvSpPr>
            <a:spLocks noGrp="1"/>
          </p:cNvSpPr>
          <p:nvPr>
            <p:ph sz="half" idx="1"/>
          </p:nvPr>
        </p:nvSpPr>
        <p:spPr/>
        <p:txBody>
          <a:bodyPr>
            <a:normAutofit/>
          </a:bodyPr>
          <a:lstStyle/>
          <a:p>
            <a:r>
              <a:rPr lang="en-US" altLang="zh-CN" dirty="0"/>
              <a:t>06</a:t>
            </a:r>
            <a:r>
              <a:rPr lang="zh-CN" altLang="en-US" dirty="0"/>
              <a:t> 其他流水并行</a:t>
            </a:r>
          </a:p>
        </p:txBody>
      </p:sp>
    </p:spTree>
    <p:extLst>
      <p:ext uri="{BB962C8B-B14F-4D97-AF65-F5344CB8AC3E}">
        <p14:creationId xmlns:p14="http://schemas.microsoft.com/office/powerpoint/2010/main" val="163351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B43F-0B1D-5645-89CF-D9B9E813358F}"/>
              </a:ext>
            </a:extLst>
          </p:cNvPr>
          <p:cNvSpPr>
            <a:spLocks noGrp="1"/>
          </p:cNvSpPr>
          <p:nvPr>
            <p:ph type="title"/>
          </p:nvPr>
        </p:nvSpPr>
        <p:spPr/>
        <p:txBody>
          <a:bodyPr/>
          <a:lstStyle/>
          <a:p>
            <a:r>
              <a:rPr lang="en-US" altLang="zh-CN" dirty="0"/>
              <a:t>PipeDream-2BW</a:t>
            </a:r>
            <a:endParaRPr lang="zh-CN" altLang="en-US" dirty="0"/>
          </a:p>
        </p:txBody>
      </p:sp>
      <p:pic>
        <p:nvPicPr>
          <p:cNvPr id="4" name="图片 3">
            <a:extLst>
              <a:ext uri="{FF2B5EF4-FFF2-40B4-BE49-F238E27FC236}">
                <a16:creationId xmlns:a16="http://schemas.microsoft.com/office/drawing/2014/main" id="{39BF12AE-4B57-1249-B392-604C17BC6856}"/>
              </a:ext>
            </a:extLst>
          </p:cNvPr>
          <p:cNvPicPr>
            <a:picLocks noChangeAspect="1"/>
          </p:cNvPicPr>
          <p:nvPr/>
        </p:nvPicPr>
        <p:blipFill>
          <a:blip r:embed="rId2"/>
          <a:stretch>
            <a:fillRect/>
          </a:stretch>
        </p:blipFill>
        <p:spPr>
          <a:xfrm>
            <a:off x="1122513" y="2002050"/>
            <a:ext cx="9951736" cy="3420194"/>
          </a:xfrm>
          <a:prstGeom prst="rect">
            <a:avLst/>
          </a:prstGeom>
        </p:spPr>
      </p:pic>
    </p:spTree>
    <p:extLst>
      <p:ext uri="{BB962C8B-B14F-4D97-AF65-F5344CB8AC3E}">
        <p14:creationId xmlns:p14="http://schemas.microsoft.com/office/powerpoint/2010/main" val="183374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9EAA73F-8880-E049-AC6F-2B27199DD3B0}"/>
              </a:ext>
            </a:extLst>
          </p:cNvPr>
          <p:cNvSpPr>
            <a:spLocks noGrp="1"/>
          </p:cNvSpPr>
          <p:nvPr>
            <p:ph type="title"/>
          </p:nvPr>
        </p:nvSpPr>
        <p:spPr/>
        <p:txBody>
          <a:bodyPr/>
          <a:lstStyle/>
          <a:p>
            <a:r>
              <a:rPr lang="en-US" altLang="zh-CN" dirty="0"/>
              <a:t>ZB-V schedule</a:t>
            </a:r>
            <a:endParaRPr lang="zh-CN" altLang="en-US" dirty="0"/>
          </a:p>
        </p:txBody>
      </p:sp>
      <p:pic>
        <p:nvPicPr>
          <p:cNvPr id="8" name="图片 7">
            <a:extLst>
              <a:ext uri="{FF2B5EF4-FFF2-40B4-BE49-F238E27FC236}">
                <a16:creationId xmlns:a16="http://schemas.microsoft.com/office/drawing/2014/main" id="{750DE6BC-55C5-8A4A-8965-C25E719BE228}"/>
              </a:ext>
            </a:extLst>
          </p:cNvPr>
          <p:cNvPicPr>
            <a:picLocks noChangeAspect="1"/>
          </p:cNvPicPr>
          <p:nvPr/>
        </p:nvPicPr>
        <p:blipFill rotWithShape="1">
          <a:blip r:embed="rId2"/>
          <a:srcRect b="24528"/>
          <a:stretch/>
        </p:blipFill>
        <p:spPr>
          <a:xfrm>
            <a:off x="1219199" y="1293784"/>
            <a:ext cx="9480331" cy="1257831"/>
          </a:xfrm>
          <a:prstGeom prst="rect">
            <a:avLst/>
          </a:prstGeom>
        </p:spPr>
      </p:pic>
      <p:pic>
        <p:nvPicPr>
          <p:cNvPr id="9" name="图片 8">
            <a:extLst>
              <a:ext uri="{FF2B5EF4-FFF2-40B4-BE49-F238E27FC236}">
                <a16:creationId xmlns:a16="http://schemas.microsoft.com/office/drawing/2014/main" id="{3CC010E6-82A3-A143-8FEF-56B5735D4B98}"/>
              </a:ext>
            </a:extLst>
          </p:cNvPr>
          <p:cNvPicPr>
            <a:picLocks noChangeAspect="1"/>
          </p:cNvPicPr>
          <p:nvPr/>
        </p:nvPicPr>
        <p:blipFill>
          <a:blip r:embed="rId3"/>
          <a:stretch>
            <a:fillRect/>
          </a:stretch>
        </p:blipFill>
        <p:spPr>
          <a:xfrm>
            <a:off x="959095" y="2789882"/>
            <a:ext cx="9827172" cy="3509704"/>
          </a:xfrm>
          <a:prstGeom prst="rect">
            <a:avLst/>
          </a:prstGeom>
        </p:spPr>
      </p:pic>
      <p:sp>
        <p:nvSpPr>
          <p:cNvPr id="10" name="矩形 9">
            <a:extLst>
              <a:ext uri="{FF2B5EF4-FFF2-40B4-BE49-F238E27FC236}">
                <a16:creationId xmlns:a16="http://schemas.microsoft.com/office/drawing/2014/main" id="{70DD945F-2E60-4E47-9F19-7D8D36F40AF4}"/>
              </a:ext>
            </a:extLst>
          </p:cNvPr>
          <p:cNvSpPr/>
          <p:nvPr/>
        </p:nvSpPr>
        <p:spPr>
          <a:xfrm>
            <a:off x="1986455" y="3005957"/>
            <a:ext cx="8628993" cy="2669628"/>
          </a:xfrm>
          <a:prstGeom prst="rect">
            <a:avLst/>
          </a:pr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2110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ED51C9-6DA3-694D-9F2B-5FF0832A4D66}"/>
              </a:ext>
            </a:extLst>
          </p:cNvPr>
          <p:cNvSpPr>
            <a:spLocks noGrp="1"/>
          </p:cNvSpPr>
          <p:nvPr>
            <p:ph type="title"/>
          </p:nvPr>
        </p:nvSpPr>
        <p:spPr/>
        <p:txBody>
          <a:bodyPr/>
          <a:lstStyle/>
          <a:p>
            <a:r>
              <a:rPr lang="en-US" altLang="zh-CN" dirty="0" err="1"/>
              <a:t>Hanayo</a:t>
            </a:r>
            <a:r>
              <a:rPr lang="en-US" altLang="zh-CN" dirty="0"/>
              <a:t> wave-like pipeline</a:t>
            </a:r>
            <a:endParaRPr lang="zh-CN" altLang="en-US" dirty="0"/>
          </a:p>
        </p:txBody>
      </p:sp>
      <p:pic>
        <p:nvPicPr>
          <p:cNvPr id="6" name="图片 5">
            <a:extLst>
              <a:ext uri="{FF2B5EF4-FFF2-40B4-BE49-F238E27FC236}">
                <a16:creationId xmlns:a16="http://schemas.microsoft.com/office/drawing/2014/main" id="{C02B1BC8-8763-924B-B0A3-1C478A286410}"/>
              </a:ext>
            </a:extLst>
          </p:cNvPr>
          <p:cNvPicPr>
            <a:picLocks noChangeAspect="1"/>
          </p:cNvPicPr>
          <p:nvPr/>
        </p:nvPicPr>
        <p:blipFill>
          <a:blip r:embed="rId2"/>
          <a:stretch>
            <a:fillRect/>
          </a:stretch>
        </p:blipFill>
        <p:spPr>
          <a:xfrm>
            <a:off x="749812" y="1697610"/>
            <a:ext cx="10963473" cy="2300147"/>
          </a:xfrm>
          <a:prstGeom prst="rect">
            <a:avLst/>
          </a:prstGeom>
        </p:spPr>
      </p:pic>
      <p:pic>
        <p:nvPicPr>
          <p:cNvPr id="7" name="图片 6">
            <a:extLst>
              <a:ext uri="{FF2B5EF4-FFF2-40B4-BE49-F238E27FC236}">
                <a16:creationId xmlns:a16="http://schemas.microsoft.com/office/drawing/2014/main" id="{52B811BA-E2FF-9243-8BA9-0091CD03AB88}"/>
              </a:ext>
            </a:extLst>
          </p:cNvPr>
          <p:cNvPicPr>
            <a:picLocks noChangeAspect="1"/>
          </p:cNvPicPr>
          <p:nvPr/>
        </p:nvPicPr>
        <p:blipFill>
          <a:blip r:embed="rId3"/>
          <a:stretch>
            <a:fillRect/>
          </a:stretch>
        </p:blipFill>
        <p:spPr>
          <a:xfrm>
            <a:off x="2269971" y="4353940"/>
            <a:ext cx="7670800" cy="1612900"/>
          </a:xfrm>
          <a:prstGeom prst="rect">
            <a:avLst/>
          </a:prstGeom>
        </p:spPr>
      </p:pic>
    </p:spTree>
    <p:extLst>
      <p:ext uri="{BB962C8B-B14F-4D97-AF65-F5344CB8AC3E}">
        <p14:creationId xmlns:p14="http://schemas.microsoft.com/office/powerpoint/2010/main" val="1941248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A780714-EE9B-5249-8A11-C9BD3672FE57}"/>
              </a:ext>
            </a:extLst>
          </p:cNvPr>
          <p:cNvSpPr>
            <a:spLocks noGrp="1"/>
          </p:cNvSpPr>
          <p:nvPr>
            <p:ph sz="half" idx="1"/>
          </p:nvPr>
        </p:nvSpPr>
        <p:spPr/>
        <p:txBody>
          <a:bodyPr/>
          <a:lstStyle/>
          <a:p>
            <a:r>
              <a:rPr lang="en-US" altLang="zh-CN" dirty="0"/>
              <a:t>07</a:t>
            </a:r>
            <a:r>
              <a:rPr lang="zh-CN" altLang="en-US" dirty="0"/>
              <a:t> 分布式加速库</a:t>
            </a:r>
            <a:endParaRPr lang="en-US" altLang="zh-CN" dirty="0"/>
          </a:p>
          <a:p>
            <a:r>
              <a:rPr lang="zh-CN" altLang="en-US" dirty="0"/>
              <a:t>的</a:t>
            </a:r>
            <a:r>
              <a:rPr lang="en-US" altLang="zh-CN" dirty="0"/>
              <a:t>PP</a:t>
            </a:r>
            <a:endParaRPr lang="zh-CN" altLang="en-US" dirty="0"/>
          </a:p>
        </p:txBody>
      </p:sp>
    </p:spTree>
    <p:extLst>
      <p:ext uri="{BB962C8B-B14F-4D97-AF65-F5344CB8AC3E}">
        <p14:creationId xmlns:p14="http://schemas.microsoft.com/office/powerpoint/2010/main" val="1371256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D217760-579D-7A42-861C-0B26C5CDCD32}"/>
              </a:ext>
            </a:extLst>
          </p:cNvPr>
          <p:cNvSpPr>
            <a:spLocks noGrp="1"/>
          </p:cNvSpPr>
          <p:nvPr>
            <p:ph type="title"/>
          </p:nvPr>
        </p:nvSpPr>
        <p:spPr/>
        <p:txBody>
          <a:bodyPr/>
          <a:lstStyle/>
          <a:p>
            <a:r>
              <a:rPr lang="en-US" altLang="zh-CN" dirty="0"/>
              <a:t>PP</a:t>
            </a:r>
            <a:r>
              <a:rPr lang="zh-CN" altLang="en-US" dirty="0"/>
              <a:t> 分类</a:t>
            </a:r>
          </a:p>
        </p:txBody>
      </p:sp>
      <p:sp>
        <p:nvSpPr>
          <p:cNvPr id="4" name="内容占位符 3">
            <a:extLst>
              <a:ext uri="{FF2B5EF4-FFF2-40B4-BE49-F238E27FC236}">
                <a16:creationId xmlns:a16="http://schemas.microsoft.com/office/drawing/2014/main" id="{199BE14F-FBC5-3046-A9C0-98EE7E6301FD}"/>
              </a:ext>
            </a:extLst>
          </p:cNvPr>
          <p:cNvSpPr>
            <a:spLocks noGrp="1"/>
          </p:cNvSpPr>
          <p:nvPr>
            <p:ph sz="half" idx="1"/>
          </p:nvPr>
        </p:nvSpPr>
        <p:spPr/>
        <p:txBody>
          <a:bodyPr/>
          <a:lstStyle/>
          <a:p>
            <a:r>
              <a:rPr lang="zh-CN" altLang="en-US" dirty="0"/>
              <a:t>可细分为同步流水线并行和异步流水线并行：</a:t>
            </a:r>
          </a:p>
          <a:p>
            <a:pPr marL="582006" lvl="1" indent="-342900">
              <a:buFont typeface="+mj-lt"/>
              <a:buAutoNum type="arabicPeriod"/>
            </a:pPr>
            <a:r>
              <a:rPr lang="en-US" altLang="zh-CN" dirty="0"/>
              <a:t>Sync-PP</a:t>
            </a:r>
            <a:r>
              <a:rPr lang="zh-CN" altLang="en-US" dirty="0"/>
              <a:t> 同步流水：代表 </a:t>
            </a:r>
            <a:r>
              <a:rPr lang="en-US" altLang="zh-CN" dirty="0" err="1"/>
              <a:t>GPipe</a:t>
            </a:r>
            <a:r>
              <a:rPr lang="zh-CN" altLang="en-US" dirty="0"/>
              <a:t>，</a:t>
            </a:r>
            <a:r>
              <a:rPr lang="en-US" altLang="zh-CN" dirty="0"/>
              <a:t>PipeDream-flush</a:t>
            </a:r>
            <a:r>
              <a:rPr lang="zh-CN" altLang="en-US" dirty="0"/>
              <a:t> 等；</a:t>
            </a:r>
          </a:p>
          <a:p>
            <a:pPr marL="582006" lvl="1" indent="-342900">
              <a:buFont typeface="+mj-lt"/>
              <a:buAutoNum type="arabicPeriod"/>
            </a:pPr>
            <a:r>
              <a:rPr lang="en-US" altLang="zh-CN" dirty="0"/>
              <a:t>Async-PP</a:t>
            </a:r>
            <a:r>
              <a:rPr lang="zh-CN" altLang="en-US" dirty="0"/>
              <a:t> 异步流水：代表 </a:t>
            </a:r>
            <a:r>
              <a:rPr lang="en-US" altLang="zh-CN" dirty="0"/>
              <a:t>PipeDream</a:t>
            </a:r>
            <a:r>
              <a:rPr lang="zh-CN" altLang="en-US" dirty="0"/>
              <a:t>，</a:t>
            </a:r>
            <a:r>
              <a:rPr lang="en-US" altLang="zh-CN" dirty="0"/>
              <a:t>PipeDream-2BW</a:t>
            </a:r>
            <a:r>
              <a:rPr lang="zh-CN" altLang="en-US" dirty="0"/>
              <a:t> 等</a:t>
            </a:r>
            <a:endParaRPr lang="en-US" altLang="zh-CN" dirty="0"/>
          </a:p>
        </p:txBody>
      </p:sp>
      <p:pic>
        <p:nvPicPr>
          <p:cNvPr id="5" name="图片 4">
            <a:extLst>
              <a:ext uri="{FF2B5EF4-FFF2-40B4-BE49-F238E27FC236}">
                <a16:creationId xmlns:a16="http://schemas.microsoft.com/office/drawing/2014/main" id="{CDE79893-8893-8642-B74D-E2AC06D20E05}"/>
              </a:ext>
            </a:extLst>
          </p:cNvPr>
          <p:cNvPicPr>
            <a:picLocks noChangeAspect="1"/>
          </p:cNvPicPr>
          <p:nvPr/>
        </p:nvPicPr>
        <p:blipFill>
          <a:blip r:embed="rId2"/>
          <a:stretch>
            <a:fillRect/>
          </a:stretch>
        </p:blipFill>
        <p:spPr>
          <a:xfrm>
            <a:off x="6024809" y="4005551"/>
            <a:ext cx="5200239" cy="1787208"/>
          </a:xfrm>
          <a:prstGeom prst="rect">
            <a:avLst/>
          </a:prstGeom>
        </p:spPr>
      </p:pic>
      <p:pic>
        <p:nvPicPr>
          <p:cNvPr id="6" name="图片 5">
            <a:extLst>
              <a:ext uri="{FF2B5EF4-FFF2-40B4-BE49-F238E27FC236}">
                <a16:creationId xmlns:a16="http://schemas.microsoft.com/office/drawing/2014/main" id="{9A2235FB-4D06-674E-93FE-1067F4158C11}"/>
              </a:ext>
            </a:extLst>
          </p:cNvPr>
          <p:cNvPicPr>
            <a:picLocks noChangeAspect="1"/>
          </p:cNvPicPr>
          <p:nvPr/>
        </p:nvPicPr>
        <p:blipFill rotWithShape="1">
          <a:blip r:embed="rId3"/>
          <a:srcRect l="4136" t="4291" r="6094" b="36574"/>
          <a:stretch/>
        </p:blipFill>
        <p:spPr>
          <a:xfrm>
            <a:off x="867626" y="4056335"/>
            <a:ext cx="4524181" cy="1736424"/>
          </a:xfrm>
          <a:prstGeom prst="rect">
            <a:avLst/>
          </a:prstGeom>
        </p:spPr>
      </p:pic>
    </p:spTree>
    <p:extLst>
      <p:ext uri="{BB962C8B-B14F-4D97-AF65-F5344CB8AC3E}">
        <p14:creationId xmlns:p14="http://schemas.microsoft.com/office/powerpoint/2010/main" val="4004296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D217760-579D-7A42-861C-0B26C5CDCD32}"/>
              </a:ext>
            </a:extLst>
          </p:cNvPr>
          <p:cNvSpPr>
            <a:spLocks noGrp="1"/>
          </p:cNvSpPr>
          <p:nvPr>
            <p:ph type="title"/>
          </p:nvPr>
        </p:nvSpPr>
        <p:spPr/>
        <p:txBody>
          <a:bodyPr/>
          <a:lstStyle/>
          <a:p>
            <a:r>
              <a:rPr lang="zh-CN" altLang="en-US" dirty="0"/>
              <a:t>分布式训练框架流水线并行方案</a:t>
            </a:r>
          </a:p>
        </p:txBody>
      </p:sp>
      <p:sp>
        <p:nvSpPr>
          <p:cNvPr id="4" name="内容占位符 3">
            <a:extLst>
              <a:ext uri="{FF2B5EF4-FFF2-40B4-BE49-F238E27FC236}">
                <a16:creationId xmlns:a16="http://schemas.microsoft.com/office/drawing/2014/main" id="{199BE14F-FBC5-3046-A9C0-98EE7E6301FD}"/>
              </a:ext>
            </a:extLst>
          </p:cNvPr>
          <p:cNvSpPr>
            <a:spLocks noGrp="1"/>
          </p:cNvSpPr>
          <p:nvPr>
            <p:ph sz="half" idx="1"/>
          </p:nvPr>
        </p:nvSpPr>
        <p:spPr>
          <a:xfrm>
            <a:off x="481757" y="1177159"/>
            <a:ext cx="11161240" cy="5114783"/>
          </a:xfrm>
        </p:spPr>
        <p:txBody>
          <a:bodyPr/>
          <a:lstStyle/>
          <a:p>
            <a:pPr>
              <a:buFont typeface="Arial" panose="020B0604020202020204" pitchFamily="34" charset="0"/>
              <a:buChar char="•"/>
            </a:pPr>
            <a:r>
              <a:rPr lang="zh-CN" altLang="en-US" sz="2000" b="1" dirty="0"/>
              <a:t>同异步区别在哪？</a:t>
            </a:r>
            <a:endParaRPr lang="en-US" altLang="zh-CN" sz="2000" b="1" dirty="0"/>
          </a:p>
          <a:p>
            <a:pPr lvl="1"/>
            <a:r>
              <a:rPr lang="zh-CN" altLang="en-US" sz="1600" dirty="0"/>
              <a:t>同步：需要引入更多流水线 </a:t>
            </a:r>
            <a:r>
              <a:rPr lang="en-US" altLang="zh-CN" sz="1600" dirty="0"/>
              <a:t>Bubble</a:t>
            </a:r>
            <a:r>
              <a:rPr lang="zh-CN" altLang="en-US" sz="1600" dirty="0"/>
              <a:t>，会降低集群训练吞吐；</a:t>
            </a:r>
            <a:endParaRPr lang="en-US" altLang="zh-CN" sz="1600" dirty="0"/>
          </a:p>
          <a:p>
            <a:pPr lvl="1"/>
            <a:r>
              <a:rPr lang="zh-CN" altLang="en-US" sz="1600" dirty="0"/>
              <a:t>异步：彻底消除训练 </a:t>
            </a:r>
            <a:r>
              <a:rPr lang="en-US" altLang="zh-CN" sz="1600" dirty="0"/>
              <a:t>Timeline</a:t>
            </a:r>
            <a:r>
              <a:rPr lang="zh-CN" altLang="en-US" sz="1600" dirty="0"/>
              <a:t> </a:t>
            </a:r>
            <a:r>
              <a:rPr lang="en-US" altLang="zh-CN" sz="1600" dirty="0"/>
              <a:t>Bubble</a:t>
            </a:r>
            <a:r>
              <a:rPr lang="zh-CN" altLang="en-US" sz="1600" dirty="0"/>
              <a:t>，但引入不同权重版本来解决权重更新过期问题。</a:t>
            </a:r>
          </a:p>
        </p:txBody>
      </p:sp>
      <p:pic>
        <p:nvPicPr>
          <p:cNvPr id="5" name="图片 4">
            <a:extLst>
              <a:ext uri="{FF2B5EF4-FFF2-40B4-BE49-F238E27FC236}">
                <a16:creationId xmlns:a16="http://schemas.microsoft.com/office/drawing/2014/main" id="{CDE79893-8893-8642-B74D-E2AC06D20E05}"/>
              </a:ext>
            </a:extLst>
          </p:cNvPr>
          <p:cNvPicPr>
            <a:picLocks noChangeAspect="1"/>
          </p:cNvPicPr>
          <p:nvPr/>
        </p:nvPicPr>
        <p:blipFill>
          <a:blip r:embed="rId2"/>
          <a:stretch>
            <a:fillRect/>
          </a:stretch>
        </p:blipFill>
        <p:spPr>
          <a:xfrm>
            <a:off x="1114616" y="3174124"/>
            <a:ext cx="4099397" cy="1408873"/>
          </a:xfrm>
          <a:prstGeom prst="rect">
            <a:avLst/>
          </a:prstGeom>
        </p:spPr>
      </p:pic>
      <p:pic>
        <p:nvPicPr>
          <p:cNvPr id="6" name="图片 5">
            <a:extLst>
              <a:ext uri="{FF2B5EF4-FFF2-40B4-BE49-F238E27FC236}">
                <a16:creationId xmlns:a16="http://schemas.microsoft.com/office/drawing/2014/main" id="{9A2235FB-4D06-674E-93FE-1067F4158C11}"/>
              </a:ext>
            </a:extLst>
          </p:cNvPr>
          <p:cNvPicPr>
            <a:picLocks noChangeAspect="1"/>
          </p:cNvPicPr>
          <p:nvPr/>
        </p:nvPicPr>
        <p:blipFill rotWithShape="1">
          <a:blip r:embed="rId3"/>
          <a:srcRect l="4136" t="4291" r="6094" b="36574"/>
          <a:stretch/>
        </p:blipFill>
        <p:spPr>
          <a:xfrm>
            <a:off x="1198699" y="4941871"/>
            <a:ext cx="3291298" cy="1263232"/>
          </a:xfrm>
          <a:prstGeom prst="rect">
            <a:avLst/>
          </a:prstGeom>
        </p:spPr>
      </p:pic>
    </p:spTree>
    <p:extLst>
      <p:ext uri="{BB962C8B-B14F-4D97-AF65-F5344CB8AC3E}">
        <p14:creationId xmlns:p14="http://schemas.microsoft.com/office/powerpoint/2010/main" val="3263444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3CCD0F-E4E2-B342-A4DB-EF0A7A55F1A1}"/>
              </a:ext>
            </a:extLst>
          </p:cNvPr>
          <p:cNvSpPr>
            <a:spLocks noGrp="1"/>
          </p:cNvSpPr>
          <p:nvPr>
            <p:ph type="title"/>
          </p:nvPr>
        </p:nvSpPr>
        <p:spPr/>
        <p:txBody>
          <a:bodyPr/>
          <a:lstStyle/>
          <a:p>
            <a:r>
              <a:rPr lang="en-US" altLang="zh-CN" dirty="0"/>
              <a:t>PP</a:t>
            </a:r>
            <a:r>
              <a:rPr lang="zh-CN" altLang="en-US" dirty="0"/>
              <a:t> 实现要素</a:t>
            </a:r>
          </a:p>
        </p:txBody>
      </p:sp>
      <p:sp>
        <p:nvSpPr>
          <p:cNvPr id="5" name="内容占位符 4">
            <a:extLst>
              <a:ext uri="{FF2B5EF4-FFF2-40B4-BE49-F238E27FC236}">
                <a16:creationId xmlns:a16="http://schemas.microsoft.com/office/drawing/2014/main" id="{A2732D75-4DA4-C346-A4DE-84A50130449A}"/>
              </a:ext>
            </a:extLst>
          </p:cNvPr>
          <p:cNvSpPr>
            <a:spLocks noGrp="1"/>
          </p:cNvSpPr>
          <p:nvPr>
            <p:ph sz="half" idx="1"/>
          </p:nvPr>
        </p:nvSpPr>
        <p:spPr/>
        <p:txBody>
          <a:bodyPr/>
          <a:lstStyle/>
          <a:p>
            <a:r>
              <a:rPr lang="zh-CN" altLang="en-US" dirty="0"/>
              <a:t>实现一个多进程的流水并行。有 </a:t>
            </a:r>
            <a:r>
              <a:rPr lang="en-US" altLang="zh-CN" dirty="0"/>
              <a:t>3</a:t>
            </a:r>
            <a:r>
              <a:rPr lang="zh-CN" altLang="en-US" dirty="0"/>
              <a:t> 要素：</a:t>
            </a:r>
            <a:endParaRPr lang="en-US" altLang="zh-CN" dirty="0"/>
          </a:p>
          <a:p>
            <a:pPr marL="582006" lvl="1" indent="-342900">
              <a:buFont typeface="+mj-lt"/>
              <a:buAutoNum type="arabicPeriod"/>
            </a:pPr>
            <a:r>
              <a:rPr lang="zh-CN" altLang="en-US" dirty="0"/>
              <a:t>等待上一个节点的执行结果 </a:t>
            </a:r>
            <a:r>
              <a:rPr lang="en-US" altLang="zh-CN" dirty="0"/>
              <a:t>receive</a:t>
            </a:r>
            <a:r>
              <a:rPr lang="zh-CN" altLang="en-US" dirty="0"/>
              <a:t>；</a:t>
            </a:r>
          </a:p>
          <a:p>
            <a:pPr marL="582006" lvl="1" indent="-342900">
              <a:buFont typeface="+mj-lt"/>
              <a:buAutoNum type="arabicPeriod"/>
            </a:pPr>
            <a:r>
              <a:rPr lang="zh-CN" altLang="en-US" dirty="0"/>
              <a:t>执行当前节点的操作 </a:t>
            </a:r>
            <a:r>
              <a:rPr lang="en-US" altLang="zh-CN" dirty="0"/>
              <a:t>exec</a:t>
            </a:r>
            <a:r>
              <a:rPr lang="zh-CN" altLang="en-US" dirty="0"/>
              <a:t>；</a:t>
            </a:r>
          </a:p>
          <a:p>
            <a:pPr marL="582006" lvl="1" indent="-342900">
              <a:buFont typeface="+mj-lt"/>
              <a:buAutoNum type="arabicPeriod"/>
            </a:pPr>
            <a:r>
              <a:rPr lang="zh-CN" altLang="en-US" dirty="0"/>
              <a:t>将结果传给下一个节点 </a:t>
            </a:r>
            <a:r>
              <a:rPr lang="en-US" altLang="zh-CN" dirty="0"/>
              <a:t>send</a:t>
            </a:r>
            <a:r>
              <a:rPr lang="zh-CN" altLang="en-US" dirty="0"/>
              <a:t>；</a:t>
            </a:r>
            <a:br>
              <a:rPr lang="zh-CN" altLang="en-US" dirty="0"/>
            </a:br>
            <a:endParaRPr lang="zh-CN" altLang="en-US" dirty="0"/>
          </a:p>
        </p:txBody>
      </p:sp>
    </p:spTree>
    <p:extLst>
      <p:ext uri="{BB962C8B-B14F-4D97-AF65-F5344CB8AC3E}">
        <p14:creationId xmlns:p14="http://schemas.microsoft.com/office/powerpoint/2010/main" val="219761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5E0939-8174-7E4B-8076-BA2B900F8025}"/>
              </a:ext>
            </a:extLst>
          </p:cNvPr>
          <p:cNvSpPr>
            <a:spLocks noGrp="1"/>
          </p:cNvSpPr>
          <p:nvPr>
            <p:ph type="title"/>
          </p:nvPr>
        </p:nvSpPr>
        <p:spPr/>
        <p:txBody>
          <a:bodyPr/>
          <a:lstStyle/>
          <a:p>
            <a:r>
              <a:rPr lang="zh-CN" altLang="en-US" dirty="0"/>
              <a:t>分布式训练框架 </a:t>
            </a:r>
            <a:r>
              <a:rPr lang="en-US" altLang="zh-CN" dirty="0"/>
              <a:t>PP</a:t>
            </a:r>
            <a:r>
              <a:rPr lang="zh-CN" altLang="en-US" dirty="0"/>
              <a:t> 方案</a:t>
            </a:r>
          </a:p>
        </p:txBody>
      </p:sp>
      <p:sp>
        <p:nvSpPr>
          <p:cNvPr id="5" name="内容占位符 4">
            <a:extLst>
              <a:ext uri="{FF2B5EF4-FFF2-40B4-BE49-F238E27FC236}">
                <a16:creationId xmlns:a16="http://schemas.microsoft.com/office/drawing/2014/main" id="{7C35FACF-14DB-2842-B581-27F64C47B6B4}"/>
              </a:ext>
            </a:extLst>
          </p:cNvPr>
          <p:cNvSpPr>
            <a:spLocks noGrp="1"/>
          </p:cNvSpPr>
          <p:nvPr>
            <p:ph sz="half" idx="1"/>
          </p:nvPr>
        </p:nvSpPr>
        <p:spPr/>
        <p:txBody>
          <a:bodyPr/>
          <a:lstStyle/>
          <a:p>
            <a:r>
              <a:rPr lang="en-US" altLang="zh-CN" dirty="0">
                <a:solidFill>
                  <a:srgbClr val="C00000"/>
                </a:solidFill>
              </a:rPr>
              <a:t>PyTorch</a:t>
            </a:r>
            <a:r>
              <a:rPr lang="zh-CN" altLang="en-US" dirty="0">
                <a:solidFill>
                  <a:srgbClr val="C00000"/>
                </a:solidFill>
              </a:rPr>
              <a:t>：</a:t>
            </a:r>
            <a:r>
              <a:rPr lang="zh-CN" altLang="en-US" dirty="0"/>
              <a:t>默认提供 </a:t>
            </a:r>
            <a:r>
              <a:rPr lang="en-US" altLang="zh-CN" dirty="0"/>
              <a:t>Gpipe</a:t>
            </a:r>
            <a:r>
              <a:rPr lang="zh-CN" altLang="en-US" dirty="0"/>
              <a:t>，使用 </a:t>
            </a:r>
            <a:r>
              <a:rPr lang="en-US" altLang="zh-CN" dirty="0"/>
              <a:t>F-then-B</a:t>
            </a:r>
            <a:r>
              <a:rPr lang="zh-CN" altLang="en-US" dirty="0"/>
              <a:t> 调度策略；</a:t>
            </a:r>
            <a:endParaRPr lang="en-US" altLang="zh-CN" dirty="0"/>
          </a:p>
          <a:p>
            <a:r>
              <a:rPr lang="en-US" altLang="zh-CN" dirty="0">
                <a:solidFill>
                  <a:srgbClr val="C00000"/>
                </a:solidFill>
              </a:rPr>
              <a:t>DeepSpeed</a:t>
            </a:r>
            <a:r>
              <a:rPr lang="zh-CN" altLang="en-US" dirty="0">
                <a:solidFill>
                  <a:srgbClr val="C00000"/>
                </a:solidFill>
              </a:rPr>
              <a:t>：</a:t>
            </a:r>
            <a:r>
              <a:rPr lang="en-US" altLang="zh-CN" dirty="0"/>
              <a:t>PipeDream-Flush</a:t>
            </a:r>
            <a:r>
              <a:rPr lang="zh-CN" altLang="en-US" dirty="0"/>
              <a:t>，非交错式 </a:t>
            </a:r>
            <a:r>
              <a:rPr lang="en-US" altLang="zh-CN" dirty="0"/>
              <a:t>1F1B</a:t>
            </a:r>
            <a:r>
              <a:rPr lang="zh-CN" altLang="en-US" dirty="0"/>
              <a:t> 调度策略；</a:t>
            </a:r>
            <a:endParaRPr lang="en-US" altLang="zh-CN" dirty="0"/>
          </a:p>
          <a:p>
            <a:r>
              <a:rPr lang="en-US" altLang="zh-CN" dirty="0">
                <a:solidFill>
                  <a:srgbClr val="C00000"/>
                </a:solidFill>
              </a:rPr>
              <a:t>Megatron-LM</a:t>
            </a:r>
            <a:r>
              <a:rPr lang="zh-CN" altLang="en-US" dirty="0">
                <a:solidFill>
                  <a:srgbClr val="C00000"/>
                </a:solidFill>
              </a:rPr>
              <a:t>：</a:t>
            </a:r>
            <a:r>
              <a:rPr lang="zh-CN" altLang="en-US" dirty="0"/>
              <a:t>基于 </a:t>
            </a:r>
            <a:r>
              <a:rPr lang="en-US" altLang="zh-CN" dirty="0"/>
              <a:t>PipeDream-Flush</a:t>
            </a:r>
            <a:r>
              <a:rPr lang="zh-CN" altLang="en-US" dirty="0"/>
              <a:t> 进行改进，提供一种交错式 </a:t>
            </a:r>
            <a:r>
              <a:rPr lang="en-US" altLang="zh-CN" dirty="0"/>
              <a:t>1F1B</a:t>
            </a:r>
            <a:r>
              <a:rPr lang="zh-CN" altLang="en-US" dirty="0"/>
              <a:t> （</a:t>
            </a:r>
            <a:r>
              <a:rPr lang="en-US" altLang="zh-CN" dirty="0"/>
              <a:t>VPP</a:t>
            </a:r>
            <a:r>
              <a:rPr lang="zh-CN" altLang="en-US" dirty="0"/>
              <a:t>）调度策略；</a:t>
            </a:r>
            <a:endParaRPr lang="en-US" altLang="zh-CN" dirty="0"/>
          </a:p>
          <a:p>
            <a:r>
              <a:rPr lang="en-US" altLang="zh-CN" dirty="0">
                <a:solidFill>
                  <a:srgbClr val="C00000"/>
                </a:solidFill>
              </a:rPr>
              <a:t>Colossal-AI</a:t>
            </a:r>
            <a:r>
              <a:rPr lang="zh-CN" altLang="en-US" dirty="0">
                <a:solidFill>
                  <a:srgbClr val="C00000"/>
                </a:solidFill>
              </a:rPr>
              <a:t>：</a:t>
            </a:r>
            <a:r>
              <a:rPr lang="zh-CN" altLang="en-US" dirty="0"/>
              <a:t>基于 </a:t>
            </a:r>
            <a:r>
              <a:rPr lang="en-US" altLang="zh-CN" dirty="0"/>
              <a:t>Megatron-LM</a:t>
            </a:r>
            <a:r>
              <a:rPr lang="zh-CN" altLang="en-US" dirty="0"/>
              <a:t> 的 </a:t>
            </a:r>
            <a:r>
              <a:rPr lang="en-US" altLang="zh-CN" dirty="0"/>
              <a:t>PipeDream-Flush</a:t>
            </a:r>
            <a:r>
              <a:rPr lang="zh-CN" altLang="en-US" dirty="0"/>
              <a:t>，提供了非交错和交错调度策略；</a:t>
            </a:r>
            <a:endParaRPr lang="en-US" altLang="zh-CN" dirty="0"/>
          </a:p>
          <a:p>
            <a:r>
              <a:rPr lang="en-US" altLang="zh-CN" dirty="0">
                <a:solidFill>
                  <a:srgbClr val="C00000"/>
                </a:solidFill>
              </a:rPr>
              <a:t>Ascend</a:t>
            </a:r>
            <a:r>
              <a:rPr lang="zh-CN" altLang="en-US" dirty="0">
                <a:solidFill>
                  <a:srgbClr val="C00000"/>
                </a:solidFill>
              </a:rPr>
              <a:t> </a:t>
            </a:r>
            <a:r>
              <a:rPr lang="en-US" altLang="zh-CN" dirty="0" err="1">
                <a:solidFill>
                  <a:srgbClr val="C00000"/>
                </a:solidFill>
              </a:rPr>
              <a:t>MindSpeed</a:t>
            </a:r>
            <a:r>
              <a:rPr lang="zh-CN" altLang="en-US" dirty="0">
                <a:solidFill>
                  <a:srgbClr val="C00000"/>
                </a:solidFill>
              </a:rPr>
              <a:t>：</a:t>
            </a:r>
            <a:r>
              <a:rPr lang="zh-CN" altLang="en-US" dirty="0"/>
              <a:t>基于 </a:t>
            </a:r>
            <a:r>
              <a:rPr lang="en-US" altLang="zh-CN" dirty="0"/>
              <a:t>Megatron-LM</a:t>
            </a:r>
            <a:r>
              <a:rPr lang="zh-CN" altLang="en-US" dirty="0"/>
              <a:t> 的 </a:t>
            </a:r>
            <a:r>
              <a:rPr lang="en-US" altLang="zh-CN" dirty="0"/>
              <a:t>PipeDream-Flush</a:t>
            </a:r>
            <a:r>
              <a:rPr lang="zh-CN" altLang="en-US" dirty="0"/>
              <a:t>，提供了非交错和交错调度策略；</a:t>
            </a:r>
          </a:p>
          <a:p>
            <a:endParaRPr lang="zh-CN" altLang="en-US" dirty="0"/>
          </a:p>
        </p:txBody>
      </p:sp>
    </p:spTree>
    <p:extLst>
      <p:ext uri="{BB962C8B-B14F-4D97-AF65-F5344CB8AC3E}">
        <p14:creationId xmlns:p14="http://schemas.microsoft.com/office/powerpoint/2010/main" val="46753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8899B3E-12A2-1041-A4E9-62ED78D67456}"/>
              </a:ext>
            </a:extLst>
          </p:cNvPr>
          <p:cNvSpPr>
            <a:spLocks noGrp="1"/>
          </p:cNvSpPr>
          <p:nvPr>
            <p:ph type="title"/>
          </p:nvPr>
        </p:nvSpPr>
        <p:spPr/>
        <p:txBody>
          <a:bodyPr/>
          <a:lstStyle/>
          <a:p>
            <a:r>
              <a:rPr lang="zh-CN" altLang="en-US" dirty="0"/>
              <a:t>思维导图</a:t>
            </a:r>
          </a:p>
        </p:txBody>
      </p:sp>
      <p:pic>
        <p:nvPicPr>
          <p:cNvPr id="2" name="图片 1">
            <a:extLst>
              <a:ext uri="{FF2B5EF4-FFF2-40B4-BE49-F238E27FC236}">
                <a16:creationId xmlns:a16="http://schemas.microsoft.com/office/drawing/2014/main" id="{D841C9A0-07FE-EA4C-97DD-D04326136D54}"/>
              </a:ext>
            </a:extLst>
          </p:cNvPr>
          <p:cNvPicPr>
            <a:picLocks noChangeAspect="1"/>
          </p:cNvPicPr>
          <p:nvPr/>
        </p:nvPicPr>
        <p:blipFill>
          <a:blip r:embed="rId2"/>
          <a:stretch>
            <a:fillRect/>
          </a:stretch>
        </p:blipFill>
        <p:spPr>
          <a:xfrm>
            <a:off x="1207549" y="1143895"/>
            <a:ext cx="9795643" cy="5231893"/>
          </a:xfrm>
          <a:prstGeom prst="rect">
            <a:avLst/>
          </a:prstGeom>
        </p:spPr>
      </p:pic>
    </p:spTree>
    <p:extLst>
      <p:ext uri="{BB962C8B-B14F-4D97-AF65-F5344CB8AC3E}">
        <p14:creationId xmlns:p14="http://schemas.microsoft.com/office/powerpoint/2010/main" val="161393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C50B02F7-00E7-A246-B558-202417744049}"/>
              </a:ext>
            </a:extLst>
          </p:cNvPr>
          <p:cNvSpPr>
            <a:spLocks noGrp="1"/>
          </p:cNvSpPr>
          <p:nvPr>
            <p:ph sz="half" idx="1"/>
          </p:nvPr>
        </p:nvSpPr>
        <p:spPr/>
        <p:txBody>
          <a:bodyPr>
            <a:normAutofit/>
          </a:bodyPr>
          <a:lstStyle/>
          <a:p>
            <a:r>
              <a:rPr lang="zh-CN" altLang="en-US" sz="4000" dirty="0">
                <a:latin typeface="Futura-Medium" panose="020B0602020204020303" pitchFamily="34" charset="-79"/>
                <a:cs typeface="Futura-Medium" panose="020B0602020204020303" pitchFamily="34" charset="-79"/>
              </a:rPr>
              <a:t>美国五星上将麦克阿瑟曾经说过</a:t>
            </a:r>
            <a:r>
              <a:rPr lang="zh-CN" altLang="en-US" sz="4400" dirty="0">
                <a:latin typeface="Futura-Medium" panose="020B0602020204020303" pitchFamily="34" charset="-79"/>
                <a:cs typeface="Futura-Medium" panose="020B0602020204020303" pitchFamily="34" charset="-79"/>
              </a:rPr>
              <a:t>：</a:t>
            </a:r>
            <a:endParaRPr lang="en-US" altLang="zh-CN" sz="4400" dirty="0">
              <a:latin typeface="Futura-Medium" panose="020B0602020204020303" pitchFamily="34" charset="-79"/>
              <a:cs typeface="Futura-Medium" panose="020B0602020204020303" pitchFamily="34" charset="-79"/>
            </a:endParaRPr>
          </a:p>
          <a:p>
            <a:r>
              <a:rPr lang="en-US" altLang="zh-CN" sz="4800" dirty="0">
                <a:latin typeface="Futura-Medium" panose="020B0602020204020303" pitchFamily="34" charset="-79"/>
                <a:cs typeface="Futura-Medium" panose="020B0602020204020303" pitchFamily="34" charset="-79"/>
              </a:rPr>
              <a:t>PipeDream-Flush</a:t>
            </a:r>
            <a:r>
              <a:rPr lang="zh-CN" altLang="en-US" sz="4800" dirty="0">
                <a:latin typeface="Futura-Medium" panose="020B0602020204020303" pitchFamily="34" charset="-79"/>
                <a:cs typeface="Futura-Medium" panose="020B0602020204020303" pitchFamily="34" charset="-79"/>
              </a:rPr>
              <a:t> </a:t>
            </a:r>
            <a:r>
              <a:rPr lang="en-US" altLang="zh-CN" sz="4800" dirty="0">
                <a:latin typeface="Futura-Medium" panose="020B0602020204020303" pitchFamily="34" charset="-79"/>
                <a:cs typeface="Futura-Medium" panose="020B0602020204020303" pitchFamily="34" charset="-79"/>
              </a:rPr>
              <a:t>+</a:t>
            </a:r>
            <a:r>
              <a:rPr lang="zh-CN" altLang="en-US" sz="4800" dirty="0">
                <a:latin typeface="Futura-Medium" panose="020B0602020204020303" pitchFamily="34" charset="-79"/>
                <a:cs typeface="Futura-Medium" panose="020B0602020204020303" pitchFamily="34" charset="-79"/>
              </a:rPr>
              <a:t> </a:t>
            </a:r>
            <a:r>
              <a:rPr lang="en-US" altLang="zh-CN" sz="4800" dirty="0">
                <a:latin typeface="Futura-Medium" panose="020B0602020204020303" pitchFamily="34" charset="-79"/>
                <a:cs typeface="Futura-Medium" panose="020B0602020204020303" pitchFamily="34" charset="-79"/>
              </a:rPr>
              <a:t>1F1B</a:t>
            </a:r>
            <a:r>
              <a:rPr lang="zh-CN" altLang="en-US" sz="4800" dirty="0">
                <a:latin typeface="Futura-Medium" panose="020B0602020204020303" pitchFamily="34" charset="-79"/>
                <a:cs typeface="Futura-Medium" panose="020B0602020204020303" pitchFamily="34" charset="-79"/>
              </a:rPr>
              <a:t> 才是经典呀</a:t>
            </a:r>
            <a:endParaRPr lang="en-US" altLang="zh-CN" sz="4800" dirty="0">
              <a:latin typeface="Futura-Medium" panose="020B0602020204020303" pitchFamily="34" charset="-79"/>
              <a:cs typeface="Futura-Medium" panose="020B0602020204020303" pitchFamily="34" charset="-79"/>
            </a:endParaRPr>
          </a:p>
        </p:txBody>
      </p:sp>
    </p:spTree>
    <p:extLst>
      <p:ext uri="{BB962C8B-B14F-4D97-AF65-F5344CB8AC3E}">
        <p14:creationId xmlns:p14="http://schemas.microsoft.com/office/powerpoint/2010/main" val="778416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E34FD3-ADEF-244D-BDC8-9A473A31924F}"/>
              </a:ext>
            </a:extLst>
          </p:cNvPr>
          <p:cNvSpPr>
            <a:spLocks noGrp="1"/>
          </p:cNvSpPr>
          <p:nvPr>
            <p:ph sz="half" idx="1"/>
          </p:nvPr>
        </p:nvSpPr>
        <p:spPr/>
        <p:txBody>
          <a:bodyPr>
            <a:normAutofit/>
          </a:bodyPr>
          <a:lstStyle/>
          <a:p>
            <a:r>
              <a:rPr lang="en-US" altLang="zh-CN" sz="7200" dirty="0"/>
              <a:t>Megatron-LM</a:t>
            </a:r>
            <a:r>
              <a:rPr lang="zh-CN" altLang="en-US" sz="7200" dirty="0"/>
              <a:t> </a:t>
            </a:r>
            <a:r>
              <a:rPr lang="en-US" altLang="zh-CN" sz="7200" dirty="0"/>
              <a:t>01</a:t>
            </a:r>
          </a:p>
          <a:p>
            <a:r>
              <a:rPr lang="zh-CN" altLang="en-US" dirty="0"/>
              <a:t>并行配置回顾</a:t>
            </a:r>
          </a:p>
        </p:txBody>
      </p:sp>
    </p:spTree>
    <p:extLst>
      <p:ext uri="{BB962C8B-B14F-4D97-AF65-F5344CB8AC3E}">
        <p14:creationId xmlns:p14="http://schemas.microsoft.com/office/powerpoint/2010/main" val="473031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B4198-362B-2048-9276-AE14C7025714}"/>
              </a:ext>
            </a:extLst>
          </p:cNvPr>
          <p:cNvSpPr>
            <a:spLocks noGrp="1"/>
          </p:cNvSpPr>
          <p:nvPr>
            <p:ph type="title"/>
          </p:nvPr>
        </p:nvSpPr>
        <p:spPr/>
        <p:txBody>
          <a:bodyPr/>
          <a:lstStyle/>
          <a:p>
            <a:r>
              <a:rPr lang="zh-CN" altLang="en-US" dirty="0"/>
              <a:t>思考</a:t>
            </a:r>
          </a:p>
        </p:txBody>
      </p:sp>
      <p:sp>
        <p:nvSpPr>
          <p:cNvPr id="3" name="内容占位符 2">
            <a:extLst>
              <a:ext uri="{FF2B5EF4-FFF2-40B4-BE49-F238E27FC236}">
                <a16:creationId xmlns:a16="http://schemas.microsoft.com/office/drawing/2014/main" id="{964613E7-7322-7345-928E-6AC91EF8808E}"/>
              </a:ext>
            </a:extLst>
          </p:cNvPr>
          <p:cNvSpPr>
            <a:spLocks noGrp="1"/>
          </p:cNvSpPr>
          <p:nvPr>
            <p:ph sz="half" idx="1"/>
          </p:nvPr>
        </p:nvSpPr>
        <p:spPr/>
        <p:txBody>
          <a:bodyPr/>
          <a:lstStyle/>
          <a:p>
            <a:r>
              <a:rPr lang="zh-CN" altLang="en-US" sz="2000" dirty="0"/>
              <a:t>如何把大模型按照模型层数或者切分好的模块，分块放到对应的 </a:t>
            </a:r>
            <a:r>
              <a:rPr lang="en-US" altLang="zh-CN" sz="2000" dirty="0"/>
              <a:t>NPU</a:t>
            </a:r>
            <a:r>
              <a:rPr lang="zh-CN" altLang="en-US" sz="2000" dirty="0"/>
              <a:t> 上？</a:t>
            </a:r>
          </a:p>
        </p:txBody>
      </p:sp>
      <p:pic>
        <p:nvPicPr>
          <p:cNvPr id="5" name="图片 4">
            <a:extLst>
              <a:ext uri="{FF2B5EF4-FFF2-40B4-BE49-F238E27FC236}">
                <a16:creationId xmlns:a16="http://schemas.microsoft.com/office/drawing/2014/main" id="{38099BB3-100E-6944-B45E-B4F0F9CE2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42" y="2384162"/>
            <a:ext cx="6235917" cy="3736745"/>
          </a:xfrm>
          <a:prstGeom prst="rect">
            <a:avLst/>
          </a:prstGeom>
        </p:spPr>
      </p:pic>
    </p:spTree>
    <p:extLst>
      <p:ext uri="{BB962C8B-B14F-4D97-AF65-F5344CB8AC3E}">
        <p14:creationId xmlns:p14="http://schemas.microsoft.com/office/powerpoint/2010/main" val="79853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408AD2-1C7B-9D45-948B-E2C67EAD9AF8}"/>
              </a:ext>
            </a:extLst>
          </p:cNvPr>
          <p:cNvSpPr>
            <a:spLocks noGrp="1"/>
          </p:cNvSpPr>
          <p:nvPr>
            <p:ph type="title"/>
          </p:nvPr>
        </p:nvSpPr>
        <p:spPr/>
        <p:txBody>
          <a:bodyPr/>
          <a:lstStyle/>
          <a:p>
            <a:r>
              <a:rPr kumimoji="1" lang="en-US" altLang="zh-CN" dirty="0"/>
              <a:t>PP</a:t>
            </a:r>
            <a:r>
              <a:rPr kumimoji="1" lang="zh-CN" altLang="en-US" dirty="0"/>
              <a:t> 进程组 </a:t>
            </a:r>
            <a:r>
              <a:rPr kumimoji="1" lang="en-US" altLang="zh-CN" dirty="0"/>
              <a:t>rank</a:t>
            </a:r>
            <a:r>
              <a:rPr kumimoji="1" lang="zh-CN" altLang="en-US" dirty="0"/>
              <a:t> 分配</a:t>
            </a:r>
            <a:endParaRPr lang="zh-CN" altLang="en-US" dirty="0"/>
          </a:p>
        </p:txBody>
      </p:sp>
      <p:sp>
        <p:nvSpPr>
          <p:cNvPr id="5" name="内容占位符 4">
            <a:extLst>
              <a:ext uri="{FF2B5EF4-FFF2-40B4-BE49-F238E27FC236}">
                <a16:creationId xmlns:a16="http://schemas.microsoft.com/office/drawing/2014/main" id="{00C38D02-D931-774B-B3CD-7F292A364D30}"/>
              </a:ext>
            </a:extLst>
          </p:cNvPr>
          <p:cNvSpPr>
            <a:spLocks noGrp="1"/>
          </p:cNvSpPr>
          <p:nvPr>
            <p:ph sz="half" idx="1"/>
          </p:nvPr>
        </p:nvSpPr>
        <p:spPr>
          <a:xfrm>
            <a:off x="7115503" y="1360170"/>
            <a:ext cx="4471605" cy="4994910"/>
          </a:xfrm>
          <a:ln w="57150">
            <a:solidFill>
              <a:schemeClr val="bg1">
                <a:lumMod val="95000"/>
              </a:schemeClr>
            </a:solidFill>
          </a:ln>
        </p:spPr>
        <p:txBody>
          <a:bodyPr anchor="ctr"/>
          <a:lstStyle/>
          <a:p>
            <a:r>
              <a:rPr lang="en-US" altLang="zh-CN" dirty="0"/>
              <a:t>world</a:t>
            </a:r>
            <a:r>
              <a:rPr lang="zh-CN" altLang="en-US" dirty="0"/>
              <a:t> </a:t>
            </a:r>
            <a:r>
              <a:rPr lang="en-US" altLang="zh-CN" dirty="0"/>
              <a:t>size</a:t>
            </a:r>
            <a:r>
              <a:rPr lang="zh-CN" altLang="en-US" dirty="0"/>
              <a:t> </a:t>
            </a:r>
            <a:r>
              <a:rPr lang="en-US" altLang="zh-CN" dirty="0"/>
              <a:t>=</a:t>
            </a:r>
            <a:r>
              <a:rPr lang="zh-CN" altLang="en-US" dirty="0"/>
              <a:t> </a:t>
            </a:r>
            <a:r>
              <a:rPr lang="en-US" altLang="zh-CN" dirty="0"/>
              <a:t>16</a:t>
            </a:r>
            <a:r>
              <a:rPr lang="zh-CN" altLang="en-US" dirty="0"/>
              <a:t>，</a:t>
            </a:r>
            <a:r>
              <a:rPr lang="en-US" altLang="zh-CN" dirty="0"/>
              <a:t>PP</a:t>
            </a:r>
            <a:r>
              <a:rPr lang="zh-CN" altLang="en-US" dirty="0"/>
              <a:t> </a:t>
            </a:r>
            <a:r>
              <a:rPr lang="en-US" altLang="zh-CN" dirty="0"/>
              <a:t>=</a:t>
            </a:r>
            <a:r>
              <a:rPr lang="zh-CN" altLang="en-US" dirty="0"/>
              <a:t> </a:t>
            </a:r>
            <a:r>
              <a:rPr lang="en-US" altLang="zh-CN" dirty="0"/>
              <a:t>4</a:t>
            </a:r>
          </a:p>
          <a:p>
            <a:r>
              <a:rPr lang="en-US" altLang="zh-CN" dirty="0"/>
              <a:t>group16 / 4 = 4</a:t>
            </a:r>
          </a:p>
          <a:p>
            <a:pPr lvl="1"/>
            <a:r>
              <a:rPr lang="zh-CN" altLang="en-US" sz="1600" dirty="0"/>
              <a:t>流水线 </a:t>
            </a:r>
            <a:r>
              <a:rPr lang="en-US" altLang="zh-CN" sz="1600" dirty="0"/>
              <a:t>group</a:t>
            </a:r>
            <a:r>
              <a:rPr lang="zh-CN" altLang="en-US" sz="1600" dirty="0"/>
              <a:t> 每隔 </a:t>
            </a:r>
            <a:r>
              <a:rPr lang="en-US" altLang="zh-CN" sz="1600" dirty="0"/>
              <a:t>n // p</a:t>
            </a:r>
            <a:r>
              <a:rPr lang="zh-CN" altLang="en-US" sz="1600" dirty="0"/>
              <a:t> 个取一个，</a:t>
            </a:r>
            <a:r>
              <a:rPr lang="en-US" altLang="zh-CN" sz="1600" dirty="0"/>
              <a:t>stage i </a:t>
            </a:r>
            <a:r>
              <a:rPr lang="zh-CN" altLang="en-US" sz="1600" dirty="0"/>
              <a:t>的 </a:t>
            </a:r>
            <a:r>
              <a:rPr lang="en-US" altLang="zh-CN" sz="1600" dirty="0"/>
              <a:t>rank </a:t>
            </a:r>
            <a:r>
              <a:rPr lang="zh-CN" altLang="en-US" sz="1600" dirty="0"/>
              <a:t>范围是：</a:t>
            </a:r>
            <a:r>
              <a:rPr lang="en-US" altLang="zh-CN" sz="1600" dirty="0"/>
              <a:t>[(i-1) * n//p, (i) * n//p]</a:t>
            </a:r>
          </a:p>
          <a:p>
            <a:pPr lvl="1"/>
            <a:r>
              <a:rPr lang="zh-CN" altLang="en-US" sz="1600" dirty="0"/>
              <a:t>分为 </a:t>
            </a:r>
            <a:r>
              <a:rPr lang="en-US" altLang="zh-CN" sz="1600" dirty="0"/>
              <a:t>4 </a:t>
            </a:r>
            <a:r>
              <a:rPr lang="zh-CN" altLang="en-US" sz="1600" dirty="0"/>
              <a:t>个进程组 </a:t>
            </a:r>
            <a:r>
              <a:rPr lang="en-US" altLang="zh-CN" sz="1600" dirty="0"/>
              <a:t>group</a:t>
            </a:r>
            <a:r>
              <a:rPr lang="zh-CN" altLang="en-US" sz="1600" dirty="0"/>
              <a:t>，每个进程组有 </a:t>
            </a:r>
            <a:r>
              <a:rPr lang="en-US" altLang="zh-CN" sz="1600" dirty="0"/>
              <a:t>4</a:t>
            </a:r>
            <a:r>
              <a:rPr lang="zh-CN" altLang="en-US" sz="1600" dirty="0"/>
              <a:t> 个 </a:t>
            </a:r>
            <a:r>
              <a:rPr lang="en-US" altLang="zh-CN" sz="1600" dirty="0"/>
              <a:t>rank</a:t>
            </a:r>
            <a:r>
              <a:rPr lang="zh-CN" altLang="en-US" sz="1600" dirty="0"/>
              <a:t>，每个 </a:t>
            </a:r>
            <a:r>
              <a:rPr lang="en-US" altLang="zh-CN" sz="1600" dirty="0"/>
              <a:t>rank</a:t>
            </a:r>
            <a:r>
              <a:rPr lang="zh-CN" altLang="en-US" sz="1600" dirty="0"/>
              <a:t> 执行 </a:t>
            </a:r>
            <a:r>
              <a:rPr lang="en-US" altLang="zh-CN" sz="1600" dirty="0"/>
              <a:t>Pipeline</a:t>
            </a:r>
            <a:r>
              <a:rPr lang="zh-CN" altLang="en-US" sz="1600" dirty="0"/>
              <a:t> 一个 </a:t>
            </a:r>
            <a:r>
              <a:rPr lang="en-US" altLang="zh-CN" sz="1600" dirty="0"/>
              <a:t>Stage</a:t>
            </a:r>
          </a:p>
          <a:p>
            <a:pPr lvl="1"/>
            <a:r>
              <a:rPr lang="en-US" altLang="zh-CN" sz="1600" dirty="0"/>
              <a:t>Pipeline</a:t>
            </a:r>
            <a:r>
              <a:rPr lang="zh-CN" altLang="en-US" sz="1600" dirty="0"/>
              <a:t> </a:t>
            </a:r>
            <a:r>
              <a:rPr lang="en-US" altLang="zh-CN" sz="1600" dirty="0"/>
              <a:t>Stage</a:t>
            </a:r>
            <a:r>
              <a:rPr lang="zh-CN" altLang="en-US" sz="1600" dirty="0"/>
              <a:t> 为 </a:t>
            </a:r>
            <a:r>
              <a:rPr lang="en-US" altLang="zh-CN" sz="1600" dirty="0"/>
              <a:t>4</a:t>
            </a:r>
            <a:r>
              <a:rPr lang="zh-CN" altLang="en-US" sz="1600" dirty="0"/>
              <a:t>， 串行执行。即 </a:t>
            </a:r>
            <a:r>
              <a:rPr lang="en-US" altLang="zh-CN" sz="1600" dirty="0"/>
              <a:t>group1</a:t>
            </a:r>
            <a:r>
              <a:rPr lang="zh-CN" altLang="en-US" sz="1600" dirty="0"/>
              <a:t> </a:t>
            </a:r>
            <a:r>
              <a:rPr lang="en-US" altLang="zh-CN" sz="1600" dirty="0"/>
              <a:t>[g0, g4, g8, g12] 4</a:t>
            </a:r>
            <a:r>
              <a:rPr lang="zh-CN" altLang="en-US" sz="1600" dirty="0"/>
              <a:t> 个 </a:t>
            </a:r>
            <a:r>
              <a:rPr lang="en-US" altLang="zh-CN" sz="1600" dirty="0"/>
              <a:t>NPU</a:t>
            </a:r>
            <a:r>
              <a:rPr lang="zh-CN" altLang="en-US" sz="1600" dirty="0"/>
              <a:t> 串行。</a:t>
            </a:r>
            <a:endParaRPr lang="en-US" altLang="zh-CN" sz="1600" dirty="0"/>
          </a:p>
        </p:txBody>
      </p:sp>
      <p:pic>
        <p:nvPicPr>
          <p:cNvPr id="9" name="图片 8">
            <a:extLst>
              <a:ext uri="{FF2B5EF4-FFF2-40B4-BE49-F238E27FC236}">
                <a16:creationId xmlns:a16="http://schemas.microsoft.com/office/drawing/2014/main" id="{99FAFAF9-B5A8-904C-8E04-509BECF7E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5" y="1147604"/>
            <a:ext cx="6034705" cy="5207476"/>
          </a:xfrm>
          <a:prstGeom prst="rect">
            <a:avLst/>
          </a:prstGeom>
        </p:spPr>
      </p:pic>
    </p:spTree>
    <p:extLst>
      <p:ext uri="{BB962C8B-B14F-4D97-AF65-F5344CB8AC3E}">
        <p14:creationId xmlns:p14="http://schemas.microsoft.com/office/powerpoint/2010/main" val="2269680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E64FE1C-783B-6C4E-86F2-3BBF7ED38A2D}"/>
              </a:ext>
            </a:extLst>
          </p:cNvPr>
          <p:cNvSpPr>
            <a:spLocks noGrp="1"/>
          </p:cNvSpPr>
          <p:nvPr>
            <p:ph type="title"/>
          </p:nvPr>
        </p:nvSpPr>
        <p:spPr/>
        <p:txBody>
          <a:bodyPr/>
          <a:lstStyle/>
          <a:p>
            <a:r>
              <a:rPr lang="zh-CN" altLang="en-US" dirty="0"/>
              <a:t>建立模型与 </a:t>
            </a:r>
            <a:r>
              <a:rPr lang="en-US" altLang="zh-CN" dirty="0"/>
              <a:t>NPU</a:t>
            </a:r>
            <a:r>
              <a:rPr lang="zh-CN" altLang="en-US" dirty="0"/>
              <a:t> 卡间关系</a:t>
            </a:r>
          </a:p>
        </p:txBody>
      </p:sp>
      <p:sp>
        <p:nvSpPr>
          <p:cNvPr id="9" name="内容占位符 8">
            <a:extLst>
              <a:ext uri="{FF2B5EF4-FFF2-40B4-BE49-F238E27FC236}">
                <a16:creationId xmlns:a16="http://schemas.microsoft.com/office/drawing/2014/main" id="{1D0C1565-5106-9645-AF0A-CBE903FB06F6}"/>
              </a:ext>
            </a:extLst>
          </p:cNvPr>
          <p:cNvSpPr>
            <a:spLocks noGrp="1"/>
          </p:cNvSpPr>
          <p:nvPr>
            <p:ph sz="half" idx="1"/>
          </p:nvPr>
        </p:nvSpPr>
        <p:spPr>
          <a:xfrm>
            <a:off x="7283669" y="1360170"/>
            <a:ext cx="4303439" cy="4994910"/>
          </a:xfrm>
          <a:ln w="57150">
            <a:solidFill>
              <a:schemeClr val="bg1">
                <a:lumMod val="95000"/>
              </a:schemeClr>
            </a:solidFill>
          </a:ln>
        </p:spPr>
        <p:txBody>
          <a:bodyPr anchor="ctr"/>
          <a:lstStyle/>
          <a:p>
            <a:pPr marL="457200" indent="-457200">
              <a:buFont typeface="+mj-lt"/>
              <a:buAutoNum type="arabicPeriod"/>
            </a:pPr>
            <a:r>
              <a:rPr lang="zh-CN" altLang="en-US" dirty="0"/>
              <a:t>同名子模块具有同样的网络模型结构与参数，可进行数据并行：</a:t>
            </a:r>
            <a:endParaRPr lang="en-US" altLang="zh-CN" dirty="0"/>
          </a:p>
          <a:p>
            <a:pPr lvl="1"/>
            <a:r>
              <a:rPr lang="en-US" altLang="zh-CN" dirty="0"/>
              <a:t>e.g.</a:t>
            </a:r>
            <a:r>
              <a:rPr lang="zh-CN" altLang="en-US" dirty="0"/>
              <a:t>，两个 </a:t>
            </a:r>
            <a:r>
              <a:rPr lang="en-US" altLang="zh-CN" dirty="0"/>
              <a:t>A</a:t>
            </a:r>
            <a:r>
              <a:rPr lang="zh-CN" altLang="en-US" dirty="0"/>
              <a:t> 可以数据并行</a:t>
            </a:r>
            <a:endParaRPr lang="en-US" altLang="zh-CN" dirty="0"/>
          </a:p>
          <a:p>
            <a:pPr marL="457200" lvl="1" indent="-457200">
              <a:buFont typeface="+mj-lt"/>
              <a:buAutoNum type="arabicPeriod"/>
            </a:pPr>
            <a:r>
              <a:rPr lang="zh-CN" altLang="en-US" sz="2000" dirty="0"/>
              <a:t>纵向层间可进行流水线串行：</a:t>
            </a:r>
            <a:endParaRPr lang="en-US" altLang="zh-CN" sz="2000" dirty="0"/>
          </a:p>
          <a:p>
            <a:pPr lvl="1"/>
            <a:r>
              <a:rPr lang="en-US" altLang="zh-CN" dirty="0"/>
              <a:t>e.g.,</a:t>
            </a:r>
            <a:r>
              <a:rPr lang="zh-CN" altLang="en-US" dirty="0"/>
              <a:t> </a:t>
            </a:r>
            <a:r>
              <a:rPr lang="en-US" altLang="zh-CN" dirty="0"/>
              <a:t>A</a:t>
            </a:r>
            <a:r>
              <a:rPr lang="zh-CN" altLang="en-US" dirty="0"/>
              <a:t> </a:t>
            </a:r>
            <a:r>
              <a:rPr lang="en-US" altLang="zh-CN" dirty="0">
                <a:sym typeface="Wingdings" pitchFamily="2" charset="2"/>
              </a:rPr>
              <a:t></a:t>
            </a:r>
            <a:r>
              <a:rPr lang="en-US" altLang="zh-CN" dirty="0"/>
              <a:t> C </a:t>
            </a:r>
            <a:r>
              <a:rPr lang="en-US" altLang="zh-CN" dirty="0">
                <a:sym typeface="Wingdings" pitchFamily="2" charset="2"/>
              </a:rPr>
              <a:t></a:t>
            </a:r>
            <a:r>
              <a:rPr lang="en-US" altLang="zh-CN" dirty="0"/>
              <a:t> E </a:t>
            </a:r>
            <a:r>
              <a:rPr lang="en-US" altLang="zh-CN" dirty="0">
                <a:sym typeface="Wingdings" pitchFamily="2" charset="2"/>
              </a:rPr>
              <a:t></a:t>
            </a:r>
            <a:r>
              <a:rPr lang="en-US" altLang="zh-CN" dirty="0"/>
              <a:t> G</a:t>
            </a:r>
          </a:p>
          <a:p>
            <a:pPr marL="457200" lvl="1" indent="-457200">
              <a:buFont typeface="+mj-lt"/>
              <a:buAutoNum type="arabicPeriod"/>
            </a:pPr>
            <a:r>
              <a:rPr lang="zh-CN" altLang="en-US" sz="2000" dirty="0"/>
              <a:t>横向是流水线的一个</a:t>
            </a:r>
            <a:r>
              <a:rPr lang="en-US" altLang="zh-CN" sz="2000" dirty="0"/>
              <a:t>stage</a:t>
            </a:r>
            <a:r>
              <a:rPr lang="zh-CN" altLang="en-US" sz="2000" dirty="0"/>
              <a:t>：</a:t>
            </a:r>
            <a:endParaRPr lang="en-US" altLang="zh-CN" sz="2000" dirty="0"/>
          </a:p>
          <a:p>
            <a:pPr lvl="1"/>
            <a:r>
              <a:rPr lang="en-US" altLang="zh-CN" dirty="0"/>
              <a:t>e.g.,</a:t>
            </a:r>
            <a:r>
              <a:rPr lang="zh-CN" altLang="en-US" dirty="0"/>
              <a:t> 从 </a:t>
            </a:r>
            <a:r>
              <a:rPr lang="en-US" altLang="zh-CN" dirty="0"/>
              <a:t>0</a:t>
            </a:r>
            <a:r>
              <a:rPr lang="zh-CN" altLang="en-US" dirty="0"/>
              <a:t> 开始，相邻为 </a:t>
            </a:r>
            <a:r>
              <a:rPr lang="en-US" altLang="zh-CN" dirty="0"/>
              <a:t>A</a:t>
            </a:r>
            <a:r>
              <a:rPr lang="zh-CN" altLang="en-US" dirty="0"/>
              <a:t> </a:t>
            </a:r>
            <a:r>
              <a:rPr lang="en-US" altLang="zh-CN" dirty="0"/>
              <a:t>&amp;</a:t>
            </a:r>
            <a:r>
              <a:rPr lang="zh-CN" altLang="en-US" dirty="0"/>
              <a:t> </a:t>
            </a:r>
            <a:r>
              <a:rPr lang="en-US" altLang="zh-CN" dirty="0"/>
              <a:t>B</a:t>
            </a:r>
            <a:r>
              <a:rPr lang="zh-CN" altLang="en-US" dirty="0"/>
              <a:t> 为 </a:t>
            </a:r>
            <a:r>
              <a:rPr lang="en-US" altLang="zh-CN" dirty="0"/>
              <a:t>TP</a:t>
            </a:r>
            <a:endParaRPr lang="zh-CN" altLang="en-US" dirty="0"/>
          </a:p>
        </p:txBody>
      </p:sp>
      <p:pic>
        <p:nvPicPr>
          <p:cNvPr id="3" name="图片 2">
            <a:extLst>
              <a:ext uri="{FF2B5EF4-FFF2-40B4-BE49-F238E27FC236}">
                <a16:creationId xmlns:a16="http://schemas.microsoft.com/office/drawing/2014/main" id="{5226B5FB-467D-5748-A1A9-527AC22C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82" y="1360170"/>
            <a:ext cx="6207773" cy="4994910"/>
          </a:xfrm>
          <a:prstGeom prst="rect">
            <a:avLst/>
          </a:prstGeom>
        </p:spPr>
      </p:pic>
    </p:spTree>
    <p:extLst>
      <p:ext uri="{BB962C8B-B14F-4D97-AF65-F5344CB8AC3E}">
        <p14:creationId xmlns:p14="http://schemas.microsoft.com/office/powerpoint/2010/main" val="333789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E34FD3-ADEF-244D-BDC8-9A473A31924F}"/>
              </a:ext>
            </a:extLst>
          </p:cNvPr>
          <p:cNvSpPr>
            <a:spLocks noGrp="1"/>
          </p:cNvSpPr>
          <p:nvPr>
            <p:ph sz="half" idx="1"/>
          </p:nvPr>
        </p:nvSpPr>
        <p:spPr/>
        <p:txBody>
          <a:bodyPr>
            <a:normAutofit/>
          </a:bodyPr>
          <a:lstStyle/>
          <a:p>
            <a:r>
              <a:rPr lang="en-US" altLang="zh-CN" dirty="0"/>
              <a:t>02</a:t>
            </a:r>
            <a:r>
              <a:rPr lang="zh-CN" altLang="en-US" dirty="0"/>
              <a:t> 朴素流水并行</a:t>
            </a:r>
          </a:p>
        </p:txBody>
      </p:sp>
    </p:spTree>
    <p:extLst>
      <p:ext uri="{BB962C8B-B14F-4D97-AF65-F5344CB8AC3E}">
        <p14:creationId xmlns:p14="http://schemas.microsoft.com/office/powerpoint/2010/main" val="2521391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35400</TotalTime>
  <Words>1651</Words>
  <Application>Microsoft Macintosh PowerPoint</Application>
  <PresentationFormat>自定义</PresentationFormat>
  <Paragraphs>183</Paragraphs>
  <Slides>41</Slides>
  <Notes>1</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41</vt:i4>
      </vt:variant>
    </vt:vector>
  </HeadingPairs>
  <TitlesOfParts>
    <vt:vector size="58" baseType="lpstr">
      <vt:lpstr>Microsoft YaHei</vt:lpstr>
      <vt:lpstr>Microsoft YaHei</vt:lpstr>
      <vt:lpstr>ACGN-MiaoGB-Flash</vt:lpstr>
      <vt:lpstr>Arial</vt:lpstr>
      <vt:lpstr>Calibri</vt:lpstr>
      <vt:lpstr>Cambria Math</vt:lpstr>
      <vt:lpstr>Futura-Medium</vt:lpstr>
      <vt:lpstr>Gill Sans MT</vt:lpstr>
      <vt:lpstr>Lexend</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分布式训练加速</vt:lpstr>
      <vt:lpstr>思维导图</vt:lpstr>
      <vt:lpstr>PowerPoint 演示文稿</vt:lpstr>
      <vt:lpstr>思考</vt:lpstr>
      <vt:lpstr>PP 进程组 rank 分配</vt:lpstr>
      <vt:lpstr>建立模型与 NPU 卡间关系</vt:lpstr>
      <vt:lpstr>PowerPoint 演示文稿</vt:lpstr>
      <vt:lpstr>朴素流水线并行</vt:lpstr>
      <vt:lpstr>PowerPoint 演示文稿</vt:lpstr>
      <vt:lpstr>PowerPoint 演示文稿</vt:lpstr>
      <vt:lpstr>PowerPoint 演示文稿</vt:lpstr>
      <vt:lpstr>Gpipe, also named Fill-Drain</vt:lpstr>
      <vt:lpstr>Gpipe also named Fill-Drain</vt:lpstr>
      <vt:lpstr>Gpipe Bubble 计算</vt:lpstr>
      <vt:lpstr>降低 Gpipe 内存</vt:lpstr>
      <vt:lpstr>降低 Gpipe 内存</vt:lpstr>
      <vt:lpstr>PowerPoint 演示文稿</vt:lpstr>
      <vt:lpstr>One Forward and One Backward(1F1B) also named PipeDream</vt:lpstr>
      <vt:lpstr>One Forward and One Backward(1F1B) also named PipeDream</vt:lpstr>
      <vt:lpstr>One Forward and One Backward(1F1B) also named PipeDream</vt:lpstr>
      <vt:lpstr>PowerPoint 演示文稿</vt:lpstr>
      <vt:lpstr>virtual pipeline 原理</vt:lpstr>
      <vt:lpstr>Virtual pipeline also named Interleaved 1F1B</vt:lpstr>
      <vt:lpstr>Virtual Pipeline also named Interleaved 1F1B</vt:lpstr>
      <vt:lpstr>Interleaved 1F1B Bubble 计算</vt:lpstr>
      <vt:lpstr>思考</vt:lpstr>
      <vt:lpstr>Efficient Large-Scale Language Model Training on GPU Clusters Using Megatron-LM</vt:lpstr>
      <vt:lpstr>Efficient Large-Scale Language Model Training on GPU Clusters Using Megatron-LM</vt:lpstr>
      <vt:lpstr>PowerPoint 演示文稿</vt:lpstr>
      <vt:lpstr>PipeDream-2BW</vt:lpstr>
      <vt:lpstr>ZB-V schedule</vt:lpstr>
      <vt:lpstr>Hanayo wave-like pipeline</vt:lpstr>
      <vt:lpstr>PowerPoint 演示文稿</vt:lpstr>
      <vt:lpstr>PP 分类</vt:lpstr>
      <vt:lpstr>分布式训练框架流水线并行方案</vt:lpstr>
      <vt:lpstr>PP 实现要素</vt:lpstr>
      <vt:lpstr>分布式训练框架 PP 方案</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11968</cp:revision>
  <cp:lastPrinted>2023-09-08T09:14:01Z</cp:lastPrinted>
  <dcterms:created xsi:type="dcterms:W3CDTF">2020-08-28T08:44:19Z</dcterms:created>
  <dcterms:modified xsi:type="dcterms:W3CDTF">2025-09-23T10:52:16Z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